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58" Type="http://schemas.openxmlformats.org/officeDocument/2006/relationships/slide" Target="slides/slide157.xml" /><Relationship Id="rId159" Type="http://schemas.openxmlformats.org/officeDocument/2006/relationships/slide" Target="slides/slide158.xml" /><Relationship Id="rId160" Type="http://schemas.openxmlformats.org/officeDocument/2006/relationships/slide" Target="slides/slide159.xml" /><Relationship Id="rId161" Type="http://schemas.openxmlformats.org/officeDocument/2006/relationships/slide" Target="slides/slide160.xml" /><Relationship Id="rId162" Type="http://schemas.openxmlformats.org/officeDocument/2006/relationships/slide" Target="slides/slide161.xml" /><Relationship Id="rId163" Type="http://schemas.openxmlformats.org/officeDocument/2006/relationships/slide" Target="slides/slide162.xml" /><Relationship Id="rId164" Type="http://schemas.openxmlformats.org/officeDocument/2006/relationships/slide" Target="slides/slide163.xml" /><Relationship Id="rId165" Type="http://schemas.openxmlformats.org/officeDocument/2006/relationships/slide" Target="slides/slide164.xml" /><Relationship Id="rId166" Type="http://schemas.openxmlformats.org/officeDocument/2006/relationships/slide" Target="slides/slide165.xml" /><Relationship Id="rId167" Type="http://schemas.openxmlformats.org/officeDocument/2006/relationships/slide" Target="slides/slide166.xml" /><Relationship Id="rId168" Type="http://schemas.openxmlformats.org/officeDocument/2006/relationships/slide" Target="slides/slide167.xml" /><Relationship Id="rId169" Type="http://schemas.openxmlformats.org/officeDocument/2006/relationships/slide" Target="slides/slide168.xml" /><Relationship Id="rId170" Type="http://schemas.openxmlformats.org/officeDocument/2006/relationships/slide" Target="slides/slide169.xml" /><Relationship Id="rId171" Type="http://schemas.openxmlformats.org/officeDocument/2006/relationships/slide" Target="slides/slide170.xml" /><Relationship Id="rId172" Type="http://schemas.openxmlformats.org/officeDocument/2006/relationships/slide" Target="slides/slide171.xml" /><Relationship Id="rId173" Type="http://schemas.openxmlformats.org/officeDocument/2006/relationships/slide" Target="slides/slide172.xml" /><Relationship Id="rId174" Type="http://schemas.openxmlformats.org/officeDocument/2006/relationships/slide" Target="slides/slide173.xml" /><Relationship Id="rId175" Type="http://schemas.openxmlformats.org/officeDocument/2006/relationships/slide" Target="slides/slide174.xml" /><Relationship Id="rId176" Type="http://schemas.openxmlformats.org/officeDocument/2006/relationships/slide" Target="slides/slide175.xml" /><Relationship Id="rId177" Type="http://schemas.openxmlformats.org/officeDocument/2006/relationships/slide" Target="slides/slide176.xml" /><Relationship Id="rId178" Type="http://schemas.openxmlformats.org/officeDocument/2006/relationships/slide" Target="slides/slide177.xml" /><Relationship Id="rId179" Type="http://schemas.openxmlformats.org/officeDocument/2006/relationships/slide" Target="slides/slide178.xml" /><Relationship Id="rId180" Type="http://schemas.openxmlformats.org/officeDocument/2006/relationships/slide" Target="slides/slide179.xml" /><Relationship Id="rId181" Type="http://schemas.openxmlformats.org/officeDocument/2006/relationships/slide" Target="slides/slide180.xml" /><Relationship Id="rId182" Type="http://schemas.openxmlformats.org/officeDocument/2006/relationships/slide" Target="slides/slide181.xml" /><Relationship Id="rId183" Type="http://schemas.openxmlformats.org/officeDocument/2006/relationships/slide" Target="slides/slide182.xml" /><Relationship Id="rId184" Type="http://schemas.openxmlformats.org/officeDocument/2006/relationships/slide" Target="slides/slide183.xml" /><Relationship Id="rId185" Type="http://schemas.openxmlformats.org/officeDocument/2006/relationships/slide" Target="slides/slide184.xml" /><Relationship Id="rId186" Type="http://schemas.openxmlformats.org/officeDocument/2006/relationships/slide" Target="slides/slide185.xml" /><Relationship Id="rId187" Type="http://schemas.openxmlformats.org/officeDocument/2006/relationships/slide" Target="slides/slide186.xml" /><Relationship Id="rId188" Type="http://schemas.openxmlformats.org/officeDocument/2006/relationships/slide" Target="slides/slide187.xml" /><Relationship Id="rId189" Type="http://schemas.openxmlformats.org/officeDocument/2006/relationships/slide" Target="slides/slide188.xml" /><Relationship Id="rId190" Type="http://schemas.openxmlformats.org/officeDocument/2006/relationships/slide" Target="slides/slide189.xml" /><Relationship Id="rId191" Type="http://schemas.openxmlformats.org/officeDocument/2006/relationships/slide" Target="slides/slide190.xml" /><Relationship Id="rId192" Type="http://schemas.openxmlformats.org/officeDocument/2006/relationships/slide" Target="slides/slide191.xml" /><Relationship Id="rId193" Type="http://schemas.openxmlformats.org/officeDocument/2006/relationships/slide" Target="slides/slide192.xml" /><Relationship Id="rId194" Type="http://schemas.openxmlformats.org/officeDocument/2006/relationships/slide" Target="slides/slide193.xml" /><Relationship Id="rId195" Type="http://schemas.openxmlformats.org/officeDocument/2006/relationships/slide" Target="slides/slide194.xml" /><Relationship Id="rId196" Type="http://schemas.openxmlformats.org/officeDocument/2006/relationships/slide" Target="slides/slide195.xml" /><Relationship Id="rId197" Type="http://schemas.openxmlformats.org/officeDocument/2006/relationships/slide" Target="slides/slide196.xml" /><Relationship Id="rId198" Type="http://schemas.openxmlformats.org/officeDocument/2006/relationships/slide" Target="slides/slide197.xml" /><Relationship Id="rId199" Type="http://schemas.openxmlformats.org/officeDocument/2006/relationships/slide" Target="slides/slide198.xml" /><Relationship Id="rId200" Type="http://schemas.openxmlformats.org/officeDocument/2006/relationships/slide" Target="slides/slide199.xml" /><Relationship Id="rId201" Type="http://schemas.openxmlformats.org/officeDocument/2006/relationships/slide" Target="slides/slide200.xml" /><Relationship Id="rId202" Type="http://schemas.openxmlformats.org/officeDocument/2006/relationships/slide" Target="slides/slide201.xml" /><Relationship Id="rId203" Type="http://schemas.openxmlformats.org/officeDocument/2006/relationships/slide" Target="slides/slide202.xml" /><Relationship Id="rId204" Type="http://schemas.openxmlformats.org/officeDocument/2006/relationships/slide" Target="slides/slide203.xml" /><Relationship Id="rId205" Type="http://schemas.openxmlformats.org/officeDocument/2006/relationships/slide" Target="slides/slide204.xml" /><Relationship Id="rId206" Type="http://schemas.openxmlformats.org/officeDocument/2006/relationships/slide" Target="slides/slide205.xml" /><Relationship Id="rId207" Type="http://schemas.openxmlformats.org/officeDocument/2006/relationships/slide" Target="slides/slide206.xml" /><Relationship Id="rId208" Type="http://schemas.openxmlformats.org/officeDocument/2006/relationships/slide" Target="slides/slide207.xml" /><Relationship Id="rId209" Type="http://schemas.openxmlformats.org/officeDocument/2006/relationships/slide" Target="slides/slide208.xml" /><Relationship Id="rId210" Type="http://schemas.openxmlformats.org/officeDocument/2006/relationships/slide" Target="slides/slide209.xml" /><Relationship Id="rId212" Type="http://schemas.openxmlformats.org/officeDocument/2006/relationships/viewProps" Target="viewProps.xml" /><Relationship Id="rId21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14" Type="http://schemas.openxmlformats.org/officeDocument/2006/relationships/tableStyles" Target="tableStyles.xml" /><Relationship Id="rId21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6.png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8.png" /></Relationships>
</file>

<file path=ppt/slides/_rels/slide1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9.png" /></Relationships>
</file>

<file path=ppt/slides/_rels/slide1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0.png" /></Relationships>
</file>

<file path=ppt/slides/_rels/slide1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1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2.png" /></Relationships>
</file>

<file path=ppt/slides/_rels/slide1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3.png" /></Relationships>
</file>

<file path=ppt/slides/_rels/slide1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4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Studierendenberatung@haw-hamburg.de" TargetMode="External" /><Relationship Id="rId3" Type="http://schemas.openxmlformats.org/officeDocument/2006/relationships/hyperlink" Target="mailto:krisenteam@haw-hamburg.de" TargetMode="External" /><Relationship Id="rId4" Type="http://schemas.openxmlformats.org/officeDocument/2006/relationships/hyperlink" Target="https://www.haw-hamburg.de/beratung/" TargetMode="External" /></Relationships>
</file>

<file path=ppt/slides/_rels/slide1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5.png" /></Relationships>
</file>

<file path=ppt/slides/_rels/slide1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1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7.png" /></Relationships>
</file>

<file path=ppt/slides/_rels/slide1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8.png" /></Relationships>
</file>

<file path=ppt/slides/_rels/slide1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9.png" /></Relationships>
</file>

<file path=ppt/slides/_rels/slide1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0.png" /></Relationships>
</file>

<file path=ppt/slides/_rels/slide1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1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1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3.png" /></Relationships>
</file>

<file path=ppt/slides/_rels/slide1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4.png" /></Relationships>
</file>

<file path=ppt/slides/_rels/slide1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1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1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jp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app.sli.do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tom@alby.de" TargetMode="External" /><Relationship Id="rId3" Type="http://schemas.openxmlformats.org/officeDocument/2006/relationships/hyperlink" Target="https://alby.link/statistik" TargetMode="Externa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2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4.png" /><Relationship Id="rId2" Type="http://schemas.openxmlformats.org/officeDocument/2006/relationships/image" Target="../media/image2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6.png" /><Relationship Id="rId2" Type="http://schemas.openxmlformats.org/officeDocument/2006/relationships/image" Target="../media/image2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9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0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1.png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2.png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3.png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4.png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Statistik für die Angewandte Forschung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Dr. Tom Alby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Letzte Fragen?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Vergleich: Horizontal vs. Vertical Bar Charts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Vertical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Best for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Long category labels, many items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Time-based or logical progression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Readability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Easier when labels are long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Requires rotation for long labels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Use case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Rankings, survey responses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Trends over time, grouped comparisons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direction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Left to right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Bottom to top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Visual space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Efficient for many categories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Better for fewer, high-impact bars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Circular Bar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Kreisförmige Darstellung von Werten mit Kategorien</a:t>
            </a:r>
          </a:p>
          <a:p>
            <a:pPr lvl="0"/>
            <a:r>
              <a:rPr/>
              <a:t>Farbcodierung zeigt Gruppenzugehörigkeit</a:t>
            </a:r>
          </a:p>
          <a:p>
            <a:pPr lvl="0"/>
            <a:r>
              <a:rPr/>
              <a:t>Kompakte Darstellung von Mustern und Beziehungen</a:t>
            </a:r>
          </a:p>
          <a:p>
            <a:pPr lvl="0"/>
            <a:r>
              <a:rPr/>
              <a:t>Ideal für visuelles Storytelling</a:t>
            </a:r>
          </a:p>
          <a:p>
            <a:pPr lvl="0"/>
            <a:r>
              <a:rPr/>
              <a:t>Beschriftungen sparsam und deutlich halten</a:t>
            </a:r>
          </a:p>
        </p:txBody>
      </p:sp>
      <p:pic>
        <p:nvPicPr>
          <p:cNvPr descr="Statistik_Seminar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Bars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Abweichungen in zwei Richtungen</a:t>
            </a:r>
          </a:p>
          <a:p>
            <a:pPr lvl="0"/>
            <a:r>
              <a:rPr/>
              <a:t>Links/rechts von zentraler Basislinie</a:t>
            </a:r>
          </a:p>
          <a:p>
            <a:pPr lvl="0"/>
            <a:r>
              <a:rPr/>
              <a:t>Ideal für Kontraste (positiv/negativ)</a:t>
            </a:r>
          </a:p>
          <a:p>
            <a:pPr lvl="0"/>
            <a:r>
              <a:rPr/>
              <a:t>Zeigt Gleichgewicht vs. Ungleichgewicht</a:t>
            </a:r>
          </a:p>
          <a:p>
            <a:pPr lvl="0"/>
            <a:r>
              <a:rPr/>
              <a:t>Gut für normalisierte Werte oder Z-Scores</a:t>
            </a:r>
          </a:p>
        </p:txBody>
      </p:sp>
      <p:pic>
        <p:nvPicPr>
          <p:cNvPr descr="Statistik_Seminar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Diverging Lollipop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Elegantere Alternative zu Diverging Bars</a:t>
            </a:r>
          </a:p>
          <a:p>
            <a:pPr lvl="0"/>
            <a:r>
              <a:rPr/>
              <a:t>Nutzt Punkte statt Balken (weniger Tinte)</a:t>
            </a:r>
          </a:p>
          <a:p>
            <a:pPr lvl="0"/>
            <a:r>
              <a:rPr/>
              <a:t>Zeigt Richtung und Magnitude effektiv</a:t>
            </a:r>
          </a:p>
          <a:p>
            <a:pPr lvl="0"/>
            <a:r>
              <a:rPr/>
              <a:t>Ideal wenn genaue Werte sekundär sind</a:t>
            </a:r>
          </a:p>
          <a:p>
            <a:pPr lvl="0"/>
            <a:r>
              <a:rPr/>
              <a:t>Besonders gut für Präsentationen</a:t>
            </a:r>
          </a:p>
        </p:txBody>
      </p:sp>
      <p:pic>
        <p:nvPicPr>
          <p:cNvPr descr="Statistik_Seminar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Verteilung numerischer Daten in Bins</a:t>
            </a:r>
          </a:p>
          <a:p>
            <a:pPr lvl="0"/>
            <a:r>
              <a:rPr/>
              <a:t>Balken zeigen Häufigkeiten in Wertebereichen</a:t>
            </a:r>
          </a:p>
          <a:p>
            <a:pPr lvl="0"/>
            <a:r>
              <a:rPr/>
              <a:t>Erkennt Schiefe, Streuung und Ausreißer</a:t>
            </a:r>
          </a:p>
          <a:p>
            <a:pPr lvl="0"/>
            <a:r>
              <a:rPr/>
              <a:t>Zeigt Modi und Clustering in Daten</a:t>
            </a:r>
          </a:p>
          <a:p>
            <a:pPr lvl="0"/>
            <a:r>
              <a:rPr/>
              <a:t>Berührende Balken betonen Kontinuität</a:t>
            </a:r>
          </a:p>
        </p:txBody>
      </p:sp>
      <p:pic>
        <p:nvPicPr>
          <p:cNvPr descr="Statistik_Seminar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Minimum, Quartile und Median</a:t>
            </a:r>
          </a:p>
          <a:p>
            <a:pPr lvl="0"/>
            <a:r>
              <a:rPr/>
              <a:t>Kompakte Darstellung von Verteilungen</a:t>
            </a:r>
          </a:p>
          <a:p>
            <a:pPr lvl="0"/>
            <a:r>
              <a:rPr/>
              <a:t>Hebt Streuung und Ausreißer hervor</a:t>
            </a:r>
          </a:p>
          <a:p>
            <a:pPr lvl="0"/>
            <a:r>
              <a:rPr/>
              <a:t>Ideal zum Kategorienvergleich</a:t>
            </a:r>
          </a:p>
          <a:p>
            <a:pPr lvl="0"/>
            <a:r>
              <a:rPr/>
              <a:t>Kann für Laien schwer verständlich sein</a:t>
            </a:r>
          </a:p>
        </p:txBody>
      </p:sp>
      <p:pic>
        <p:nvPicPr>
          <p:cNvPr descr="Statistik_Seminar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 mit unseren Verspätungsdaten</a:t>
            </a:r>
          </a:p>
        </p:txBody>
      </p:sp>
      <p:pic>
        <p:nvPicPr>
          <p:cNvPr descr="Statistik_Seminar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Boxplots mit Violin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Kombiniert Boxplot mit Dichteverteilung</a:t>
            </a:r>
          </a:p>
          <a:p>
            <a:pPr lvl="0"/>
            <a:r>
              <a:rPr/>
              <a:t>Zeigt Form, Streuung und zentrale Tendenz</a:t>
            </a:r>
          </a:p>
          <a:p>
            <a:pPr lvl="0"/>
            <a:r>
              <a:rPr/>
              <a:t>Ideal für Gruppenvergleiche</a:t>
            </a:r>
          </a:p>
          <a:p>
            <a:pPr lvl="0"/>
            <a:r>
              <a:rPr/>
              <a:t>Verdeutlicht Schiefe und Multimodalität</a:t>
            </a:r>
          </a:p>
          <a:p>
            <a:pPr lvl="0"/>
            <a:r>
              <a:rPr/>
              <a:t>Informationsreichere Alternative zum Boxplot</a:t>
            </a:r>
          </a:p>
        </p:txBody>
      </p:sp>
      <p:pic>
        <p:nvPicPr>
          <p:cNvPr descr="Statistik_Seminar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Choropleth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Färbt Regionen basierend auf Datenwerten</a:t>
            </a:r>
          </a:p>
          <a:p>
            <a:pPr lvl="0"/>
            <a:r>
              <a:rPr/>
              <a:t>Zeigt räumliche Muster und Unterschiede</a:t>
            </a:r>
          </a:p>
          <a:p>
            <a:pPr lvl="0"/>
            <a:r>
              <a:rPr/>
              <a:t>Gut für Verhältnisse und Prozentsätze</a:t>
            </a:r>
          </a:p>
          <a:p>
            <a:pPr lvl="0"/>
            <a:r>
              <a:rPr/>
              <a:t>Nutze normalisierte Daten (pro Kopf, %)</a:t>
            </a:r>
          </a:p>
          <a:p>
            <a:pPr lvl="0"/>
            <a:r>
              <a:rPr/>
              <a:t>Vorsicht bei großen Flächenunterschieden</a:t>
            </a:r>
          </a:p>
        </p:txBody>
      </p:sp>
      <p:pic>
        <p:nvPicPr>
          <p:cNvPr descr="images/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193800"/>
            <a:ext cx="2984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Kategorienbeiträge im Zeitverlauf</a:t>
            </a:r>
          </a:p>
          <a:p>
            <a:pPr lvl="0"/>
            <a:r>
              <a:rPr/>
              <a:t>Gestapelte Schichten zeigen Gesamtsumme</a:t>
            </a:r>
          </a:p>
          <a:p>
            <a:pPr lvl="0"/>
            <a:r>
              <a:rPr/>
              <a:t>Gut für Wachstum und Anteile</a:t>
            </a:r>
          </a:p>
          <a:p>
            <a:pPr lvl="0"/>
            <a:r>
              <a:rPr/>
              <a:t>Funktioniert am besten mit wenigen Kategorien</a:t>
            </a:r>
          </a:p>
          <a:p>
            <a:pPr lvl="0"/>
            <a:r>
              <a:rPr/>
              <a:t>Einzelsegmentvergleich schwierig</a:t>
            </a:r>
          </a:p>
        </p:txBody>
      </p:sp>
      <p:pic>
        <p:nvPicPr>
          <p:cNvPr descr="Statistik_Seminar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Unterstützung für Studierende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Studentische Seelsorge, rund um die Uhr: 040 41170411</a:t>
            </a:r>
          </a:p>
          <a:p>
            <a:pPr lvl="0"/>
            <a:r>
              <a:rPr>
                <a:hlinkClick r:id="rId2"/>
              </a:rPr>
              <a:t>Studierendenberatung@haw-hamburg.de</a:t>
            </a:r>
          </a:p>
          <a:p>
            <a:pPr lvl="0"/>
            <a:r>
              <a:rPr>
                <a:hlinkClick r:id="rId3"/>
              </a:rPr>
              <a:t>krisenteam@haw-hamburg.de</a:t>
            </a:r>
          </a:p>
          <a:p>
            <a:pPr lvl="0"/>
            <a:r>
              <a:rPr/>
              <a:t>Psychologische Sprechzeit ohne Anmeldung (Dienstags 14-15 Uhr): +49 152 247 44 063</a:t>
            </a:r>
          </a:p>
          <a:p>
            <a:pPr lvl="0"/>
            <a:r>
              <a:rPr/>
              <a:t>Weitere Infos: </a:t>
            </a:r>
            <a:r>
              <a:rPr>
                <a:hlinkClick r:id="rId4"/>
              </a:rPr>
              <a:t>HAW Beratung</a:t>
            </a:r>
          </a:p>
        </p:txBody>
      </p:sp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relative Anteile, nicht absolute Werte</a:t>
            </a:r>
          </a:p>
          <a:p>
            <a:pPr lvl="0"/>
            <a:r>
              <a:rPr/>
              <a:t>Verfolgt Änderungen von Kategorienanteilen</a:t>
            </a:r>
          </a:p>
          <a:p>
            <a:pPr lvl="0"/>
            <a:r>
              <a:rPr/>
              <a:t>Summe immer 100% für leichte Vergleichbarkeit</a:t>
            </a:r>
          </a:p>
          <a:p>
            <a:pPr lvl="0"/>
            <a:r>
              <a:rPr/>
              <a:t>Fokus auf Zusammensetzung, nicht Wachstum</a:t>
            </a:r>
          </a:p>
          <a:p>
            <a:pPr lvl="0"/>
            <a:r>
              <a:rPr/>
              <a:t>Absolute Trends gehen verloren</a:t>
            </a:r>
          </a:p>
        </p:txBody>
      </p:sp>
      <p:pic>
        <p:nvPicPr>
          <p:cNvPr descr="Statistik_Seminar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Stacked 100% Area Chart Beispiel</a:t>
            </a:r>
          </a:p>
        </p:txBody>
      </p:sp>
      <p:pic>
        <p:nvPicPr>
          <p:cNvPr descr="images/earth_overshoot_da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36700" y="1193800"/>
            <a:ext cx="6057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Waterfall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Beiträge zu einer Gesamtsumme</a:t>
            </a:r>
          </a:p>
          <a:p>
            <a:pPr lvl="0"/>
            <a:r>
              <a:rPr/>
              <a:t>Visualisiert Zu- und Abnahmen über Kategorien</a:t>
            </a:r>
          </a:p>
          <a:p>
            <a:pPr lvl="0"/>
            <a:r>
              <a:rPr/>
              <a:t>Hebt schrittweise Veränderungen hervor</a:t>
            </a:r>
          </a:p>
          <a:p>
            <a:pPr lvl="0"/>
            <a:r>
              <a:rPr/>
              <a:t>Ideal für Gewinn- oder Budgetanalysen</a:t>
            </a:r>
          </a:p>
          <a:p>
            <a:pPr lvl="0"/>
            <a:r>
              <a:rPr/>
              <a:t>Zeigt Faktoren für das Endergebnis</a:t>
            </a:r>
          </a:p>
        </p:txBody>
      </p:sp>
      <p:pic>
        <p:nvPicPr>
          <p:cNvPr descr="Statistik_Seminar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Heatmap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Nutzt Farbintensität für Matrixwerte</a:t>
            </a:r>
          </a:p>
          <a:p>
            <a:pPr lvl="0"/>
            <a:r>
              <a:rPr/>
              <a:t>Zeigt Muster, Cluster und Anomalien</a:t>
            </a:r>
          </a:p>
          <a:p>
            <a:pPr lvl="0"/>
            <a:r>
              <a:rPr/>
              <a:t>Gut für Korrelationen und Zeitreihen</a:t>
            </a:r>
          </a:p>
          <a:p>
            <a:pPr lvl="0"/>
            <a:r>
              <a:rPr/>
              <a:t>Einfach zu überblicken, weniger präzise</a:t>
            </a:r>
          </a:p>
          <a:p>
            <a:pPr lvl="0"/>
            <a:r>
              <a:rPr/>
              <a:t>Farbskala entscheidend für Interpretation</a:t>
            </a:r>
          </a:p>
        </p:txBody>
      </p:sp>
      <p:pic>
        <p:nvPicPr>
          <p:cNvPr descr="Statistik_Seminar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Square Area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Anteile mit gleichgroßen Quadraten</a:t>
            </a:r>
          </a:p>
          <a:p>
            <a:pPr lvl="0"/>
            <a:r>
              <a:rPr/>
              <a:t>Typisch: 1 Quadrat = 1% (10×10-Raster)</a:t>
            </a:r>
          </a:p>
          <a:p>
            <a:pPr lvl="0"/>
            <a:r>
              <a:rPr/>
              <a:t>Ideal für einfache Proportionsdarstellung</a:t>
            </a:r>
          </a:p>
          <a:p>
            <a:pPr lvl="0"/>
            <a:r>
              <a:rPr/>
              <a:t>Leicht lesbar und ansprechend</a:t>
            </a:r>
          </a:p>
          <a:p>
            <a:pPr lvl="0"/>
            <a:r>
              <a:rPr/>
              <a:t>Am besten mit wenigen Kategorien</a:t>
            </a:r>
          </a:p>
        </p:txBody>
      </p:sp>
      <p:pic>
        <p:nvPicPr>
          <p:cNvPr descr="Statistik_Seminar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Teil-Ganzes-Beziehungen mit Rechtecken</a:t>
            </a:r>
          </a:p>
          <a:p>
            <a:pPr lvl="0"/>
            <a:r>
              <a:rPr/>
              <a:t>Größe entspricht dem Wert (Umsatz, Anzahl)</a:t>
            </a:r>
          </a:p>
          <a:p>
            <a:pPr lvl="0"/>
            <a:r>
              <a:rPr/>
              <a:t>Visualisiert Hierarchien und Gruppierungen</a:t>
            </a:r>
          </a:p>
          <a:p>
            <a:pPr lvl="0"/>
            <a:r>
              <a:rPr/>
              <a:t>Gut für Proportionsvergleiche</a:t>
            </a:r>
          </a:p>
          <a:p>
            <a:pPr lvl="0"/>
            <a:r>
              <a:rPr/>
              <a:t>Vorsicht bei zu vielen kleinen Elementen</a:t>
            </a:r>
          </a:p>
        </p:txBody>
      </p:sp>
      <p:pic>
        <p:nvPicPr>
          <p:cNvPr descr="Statistik_Seminar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Treemap</a:t>
            </a:r>
          </a:p>
        </p:txBody>
      </p:sp>
      <p:pic>
        <p:nvPicPr>
          <p:cNvPr descr="images/treema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193800"/>
            <a:ext cx="5676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Nein, Sie verwenden bitte keine Pie Charts!</a:t>
            </a:r>
          </a:p>
        </p:txBody>
      </p:sp>
      <p:pic>
        <p:nvPicPr>
          <p:cNvPr descr="images/pie-cha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62200" y="1193800"/>
            <a:ext cx="441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Datenvisualisierung mit ggplot2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Base Plot vs. ggplot2</a:t>
            </a:r>
          </a:p>
          <a:p>
            <a:pPr lvl="0"/>
            <a:r>
              <a:rPr/>
              <a:t>Grammar of Graphics</a:t>
            </a:r>
          </a:p>
          <a:p>
            <a:pPr lvl="0"/>
            <a:r>
              <a:rPr>
                <a:latin typeface="Courier"/>
              </a:rPr>
              <a:t>geom_point()</a:t>
            </a:r>
            <a:r>
              <a:rPr/>
              <a:t>, </a:t>
            </a:r>
            <a:r>
              <a:rPr>
                <a:latin typeface="Courier"/>
              </a:rPr>
              <a:t>geom_histogram()</a:t>
            </a:r>
            <a:r>
              <a:rPr/>
              <a:t>, </a:t>
            </a:r>
            <a:r>
              <a:rPr>
                <a:latin typeface="Courier"/>
              </a:rPr>
              <a:t>geom_boxplot()</a:t>
            </a:r>
          </a:p>
          <a:p>
            <a:pPr lvl="0"/>
            <a:r>
              <a:rPr/>
              <a:t>Ästhetiken: Farbe, Form, Gruppierung</a:t>
            </a:r>
          </a:p>
        </p:txBody>
      </p:sp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5: Wahrscheinlichkeiten &amp; Verteilungen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start!</a:t>
            </a:r>
          </a:p>
        </p:txBody>
      </p:sp>
      <p:pic>
        <p:nvPicPr>
          <p:cNvPr descr="images/marketoonist-big-da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Ihre Aufgabe heute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Notebook ist erstellt (mit der Vorlage)</a:t>
            </a:r>
          </a:p>
          <a:p>
            <a:pPr lvl="0" indent="-342900" marL="342900">
              <a:buAutoNum type="arabicPeriod"/>
            </a:pPr>
            <a:r>
              <a:rPr/>
              <a:t>Ihre Daten sind importiert</a:t>
            </a:r>
          </a:p>
          <a:p>
            <a:pPr lvl="0" indent="-342900" marL="342900">
              <a:buAutoNum type="arabicPeriod"/>
            </a:pPr>
            <a:r>
              <a:rPr/>
              <a:t>Forschungsfragen sind ausformuliert im Notebook</a:t>
            </a:r>
          </a:p>
          <a:p>
            <a:pPr lvl="0" indent="-342900" marL="342900">
              <a:buAutoNum type="arabicPeriod"/>
            </a:pPr>
            <a:r>
              <a:rPr b="1"/>
              <a:t>Erst dann</a:t>
            </a:r>
            <a:r>
              <a:rPr/>
              <a:t> besprechen wir im 1:1 Ihr weiteres Vorgehen, über dass Sie sich </a:t>
            </a:r>
            <a:r>
              <a:rPr b="1"/>
              <a:t>vorher</a:t>
            </a:r>
            <a:r>
              <a:rPr/>
              <a:t> Gedanken gemacht haben</a:t>
            </a:r>
          </a:p>
          <a:p>
            <a:pPr lvl="0" indent="-342900" marL="342900">
              <a:buAutoNum type="arabicPeriod"/>
            </a:pPr>
            <a:r>
              <a:rPr/>
              <a:t>Nur wenn Sie gar nicht weiterkommen (und wirklich alle Materialien gesichtet haben), kommen Sie ohne diese Schritte zum 1:1</a:t>
            </a:r>
          </a:p>
        </p:txBody>
      </p:sp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Vorhersage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Bisherige Sitzungen</a:t>
            </a:r>
            <a:r>
              <a:rPr/>
              <a:t>: Daten beschreiben, manipulieren, visualisieren</a:t>
            </a:r>
          </a:p>
          <a:p>
            <a:pPr lvl="0"/>
            <a:r>
              <a:rPr b="1"/>
              <a:t>Neuer Schritt</a:t>
            </a:r>
            <a:r>
              <a:rPr/>
              <a:t>: Von Beschreibung zu Vorhersage und Schlussfolgerung</a:t>
            </a:r>
          </a:p>
          <a:p>
            <a:pPr lvl="0"/>
            <a:r>
              <a:rPr b="1"/>
              <a:t>Schlüsselfrage</a:t>
            </a:r>
            <a:r>
              <a:rPr/>
              <a:t>: Wie können wir mit Unsicherheit umgehen?</a:t>
            </a:r>
          </a:p>
          <a:p>
            <a:pPr lvl="0"/>
            <a:r>
              <a:rPr b="1"/>
              <a:t>Antwort</a:t>
            </a:r>
            <a:r>
              <a:rPr/>
              <a:t>: Wahrscheinlichkeitstheorie als mathematisches Fundament</a:t>
            </a:r>
          </a:p>
        </p:txBody>
      </p:sp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Stichprobenlogik</a:t>
            </a:r>
            <a:br/>
            <a:r>
              <a:rPr/>
              <a:t>→ Wie kann auf eine Grundgesamtheit geschlossen werden, obwohl nur ein Teil beobachtet wurde?</a:t>
            </a:r>
          </a:p>
          <a:p>
            <a:pPr lvl="0"/>
            <a:r>
              <a:rPr b="1"/>
              <a:t>Unsicherheit quantifizieren</a:t>
            </a:r>
            <a:br/>
            <a:r>
              <a:rPr/>
              <a:t>→ Wie kann die Unsicherheit in empirischen Aussagen formal greifbar gemacht werden?</a:t>
            </a:r>
          </a:p>
          <a:p>
            <a:pPr lvl="0"/>
            <a:r>
              <a:rPr b="1"/>
              <a:t>Zufallsvariabilität verstehen</a:t>
            </a:r>
            <a:br/>
            <a:r>
              <a:rPr/>
              <a:t>→ Wie unterscheiden sich echte Effekte von zufälligen Schwankungen?</a:t>
            </a:r>
          </a:p>
        </p:txBody>
      </p:sp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Wahrscheinlichkeiten für die angewandte Forschung? Teil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Grundlage für Inferenz</a:t>
            </a:r>
            <a:br/>
            <a:r>
              <a:rPr/>
              <a:t>→ Wahrscheinlichkeiten bilden das Fundament für Hypothesentests und Konfidenzintervalle.</a:t>
            </a:r>
          </a:p>
          <a:p>
            <a:pPr lvl="0"/>
            <a:r>
              <a:rPr b="1"/>
              <a:t>Bewertung von Evidenz</a:t>
            </a:r>
            <a:br/>
            <a:r>
              <a:rPr/>
              <a:t>→ Wie plausibel ist eine Theorie angesichts der beobachteten Daten?</a:t>
            </a:r>
          </a:p>
        </p:txBody>
      </p:sp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Ist ein Medikament wirksam oder nur Zufall?</a:t>
            </a:r>
          </a:p>
          <a:p>
            <a:pPr lvl="0"/>
            <a:r>
              <a:rPr b="1"/>
              <a:t>Wirtschaft</a:t>
            </a:r>
            <a:r>
              <a:rPr/>
              <a:t>: Wie wahrscheinlich ist ein Zahlungsausfall?</a:t>
            </a:r>
          </a:p>
          <a:p>
            <a:pPr lvl="0"/>
            <a:r>
              <a:rPr b="1"/>
              <a:t>Produktentwicklung</a:t>
            </a:r>
            <a:r>
              <a:rPr/>
              <a:t>: Wie viele Nutzer werden Feature X verwenden?</a:t>
            </a:r>
          </a:p>
          <a:p>
            <a:pPr lvl="0"/>
            <a:r>
              <a:rPr b="1"/>
              <a:t>Marketing</a:t>
            </a:r>
            <a:r>
              <a:rPr/>
              <a:t>: Welcher von zwei Werbetexten führt zu mehr Conversions?</a:t>
            </a:r>
          </a:p>
          <a:p>
            <a:pPr lvl="0"/>
            <a:r>
              <a:rPr b="1"/>
              <a:t>Qualitätssicherung</a:t>
            </a:r>
            <a:r>
              <a:rPr/>
              <a:t>: Liegt der Produktionsprozess in kontrollierten Grenzen?</a:t>
            </a:r>
          </a:p>
        </p:txBody>
      </p:sp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</p:txBody>
      </p:sp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Wahrscheinlichkeiten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Was ist Zufall?</a:t>
            </a:r>
          </a:p>
          <a:p>
            <a:pPr lvl="0"/>
            <a:r>
              <a:rPr/>
              <a:t>In der Statistik beschreibt „Zufall“ das Eintreten von Ereignissen, deren Ergebnis nicht mit Sicherheit vorhersehbar ist, obwohl alle möglichen Ergebnisse bekannt sind.</a:t>
            </a:r>
          </a:p>
          <a:p>
            <a:pPr lvl="0"/>
            <a:r>
              <a:rPr/>
              <a:t>Der Zufall steht nicht für Chaos, sondern für Unsicherheit bei einzelnen Beobachtungen. Bei vielen Wiederholungen entstehen jedoch erkennbare Muster (z. B. 50 % Kopf bei Münzwürfen über viele Versuche).</a:t>
            </a:r>
          </a:p>
        </p:txBody>
      </p:sp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Laplace-Wahrscheinlichkeit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Wenn alle Ergebnisse gleich wahrscheinlich sind, kann man die Wahrscheinlichkeit eines Ereignisses berechnen als: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günstiger Fälle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möglicher Fälle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Beim Würfeln ist die Wahrscheinlichkeit, eine 4 zu würfeln: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6</m:t>
                          </m:r>
                        </m:den>
                      </m:f>
                    </m:oMath>
                  </m:oMathPara>
                </a14:m>
              </a:p>
            </p:txBody>
          </p:sp>
        </mc:Choice>
      </mc:AlternateContent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Empirische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empirische oder relative Häufigkeit basiert auf Beobachtungen: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E</m:t>
                          </m:r>
                          <m:r>
                            <m:t>r</m:t>
                          </m:r>
                          <m:r>
                            <m:t>e</m:t>
                          </m:r>
                          <m:r>
                            <m:t>i</m:t>
                          </m:r>
                          <m:r>
                            <m:t>g</m:t>
                          </m:r>
                          <m:r>
                            <m:t>n</m:t>
                          </m:r>
                          <m:r>
                            <m:t>i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≈</m:t>
                      </m:r>
                      <m:f>
                        <m:fPr>
                          <m:type m:val="bar"/>
                        </m:fPr>
                        <m:num>
                          <m:r>
                            <m:rPr>
                              <m:nor/>
                              <m:sty m:val="p"/>
                            </m:rPr>
                            <m:t>Anzahl des Eintretens</m:t>
                          </m:r>
                        </m:num>
                        <m:den>
                          <m:r>
                            <m:rPr>
                              <m:nor/>
                              <m:sty m:val="p"/>
                            </m:rPr>
                            <m:t>Anzahl der Wiederholungen</m:t>
                          </m:r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 in R:</a:t>
                </a:r>
              </a:p>
              <a:p>
                <a:pPr lvl="0" indent="0">
                  <a:buNone/>
                </a:pPr>
                <a:r>
                  <a:rPr>
                    <a:solidFill>
                      <a:srgbClr val="4758AB"/>
                    </a:solidFill>
                    <a:latin typeface="Courier"/>
                  </a:rPr>
                  <a:t>set.seed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1234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003B4F"/>
                    </a:solidFill>
                    <a:latin typeface="Courier"/>
                  </a:rPr>
                  <a:t>würfe &lt;- </a:t>
                </a:r>
                <a:r>
                  <a:rPr>
                    <a:solidFill>
                      <a:srgbClr val="4758AB"/>
                    </a:solidFill>
                    <a:latin typeface="Courier"/>
                  </a:rPr>
                  <a:t>sample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: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6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1000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, </a:t>
                </a:r>
                <a:r>
                  <a:rPr>
                    <a:solidFill>
                      <a:srgbClr val="657422"/>
                    </a:solidFill>
                    <a:latin typeface="Courier"/>
                  </a:rPr>
                  <a:t>replace 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8F5902"/>
                    </a:solidFill>
                    <a:latin typeface="Courier"/>
                  </a:rPr>
                  <a:t>TRUE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</a:t>
                </a:r>
                <a:br/>
                <a:r>
                  <a:rPr>
                    <a:solidFill>
                      <a:srgbClr val="4758AB"/>
                    </a:solidFill>
                    <a:latin typeface="Courier"/>
                  </a:rPr>
                  <a:t>mean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(würfe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==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 </a:t>
                </a:r>
                <a:r>
                  <a:rPr>
                    <a:solidFill>
                      <a:srgbClr val="AD0000"/>
                    </a:solidFill>
                    <a:latin typeface="Courier"/>
                  </a:rPr>
                  <a:t>4</a:t>
                </a:r>
                <a:r>
                  <a:rPr>
                    <a:solidFill>
                      <a:srgbClr val="003B4F"/>
                    </a:solidFill>
                    <a:latin typeface="Courier"/>
                  </a:rPr>
                  <a:t>)  </a:t>
                </a:r>
                <a:r>
                  <a:rPr>
                    <a:solidFill>
                      <a:srgbClr val="5E5E5E"/>
                    </a:solidFill>
                    <a:latin typeface="Courier"/>
                  </a:rPr>
                  <a:t># Schätzung der Wahrscheinlichkeit für eine 4</a:t>
                </a:r>
              </a:p>
              <a:p>
                <a:pPr lvl="0" indent="0">
                  <a:buNone/>
                </a:pPr>
                <a:r>
                  <a:rPr>
                    <a:latin typeface="Courier"/>
                  </a:rPr>
                  <a:t>[1] 0.149</a:t>
                </a:r>
              </a:p>
            </p:txBody>
          </p:sp>
        </mc:Choice>
      </mc:AlternateContent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Basierend auf einem </a:t>
            </a:r>
            <a:r>
              <a:rPr b="1"/>
              <a:t>mathematischen Modell</a:t>
            </a:r>
            <a:r>
              <a:rPr/>
              <a:t>, z. B. einer Verteilung</a:t>
            </a:r>
          </a:p>
          <a:p>
            <a:pPr lvl="0"/>
            <a:r>
              <a:rPr/>
              <a:t>Wird </a:t>
            </a:r>
            <a:r>
              <a:rPr b="1"/>
              <a:t>nicht beobachtet</a:t>
            </a:r>
            <a:r>
              <a:rPr/>
              <a:t>, sondern </a:t>
            </a:r>
            <a:r>
              <a:rPr b="1"/>
              <a:t>aus Annahmen berechnet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Beispiel: Wenn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X</m:t>
                      </m:r>
                      <m:r>
                        <m:rPr>
                          <m:sty m:val="p"/>
                        </m:rPr>
                        <m:t>∼</m:t>
                      </m:r>
                      <m:r>
                        <m:rPr>
                          <m:nor/>
                          <m:sty m:val="p"/>
                        </m:rPr>
                        <m:t>Binomial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10</m:t>
                          </m:r>
                          <m:r>
                            <m:rPr>
                              <m:sty m:val="p"/>
                            </m:rPr>
                            <m:t>,</m:t>
                          </m:r>
                          <m:r>
                            <m:t>p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0.3</m:t>
                          </m:r>
                        </m:e>
                      </m:d>
                    </m:oMath>
                  </m:oMathPara>
                </a14:m>
              </a:p>
              <a:p>
                <a:pPr lvl="0"/>
                <a:r>
                  <a:rPr/>
                  <a:t>,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X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2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f>
                            <m:fPr>
                              <m:type m:val="noBar"/>
                            </m:fPr>
                            <m:num>
                              <m:r>
                                <m:t>10</m:t>
                              </m:r>
                            </m:num>
                            <m:den>
                              <m:r>
                                <m:t>2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3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⋅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sSup>
                        <m:e>
                          <m:r>
                            <m:t>7</m:t>
                          </m:r>
                        </m:e>
                        <m:sup>
                          <m:r>
                            <m:t>8</m:t>
                          </m:r>
                        </m:sup>
                      </m:sSup>
                      <m:r>
                        <m:rPr>
                          <m:sty m:val="p"/>
                        </m:rPr>
                        <m:t>≈</m:t>
                      </m:r>
                      <m:r>
                        <m:t>0</m:t>
                      </m:r>
                      <m:r>
                        <m:rPr>
                          <m:sty m:val="p"/>
                        </m:rPr>
                        <m:t>,</m:t>
                      </m:r>
                      <m:r>
                        <m:t>2668</m:t>
                      </m:r>
                    </m:oMath>
                  </m:oMathPara>
                </a14:m>
              </a:p>
              <a:p>
                <a:pPr lvl="0"/>
                <a:r>
                  <a:rPr/>
                  <a:t>Die theoretische Wahrscheinlichkeit gibt an, </a:t>
                </a:r>
                <a:r>
                  <a:rPr b="1"/>
                  <a:t>wie wahrscheinlich ein Ergebnis laut Modell ist</a:t>
                </a:r>
              </a:p>
              <a:p>
                <a:pPr lvl="0" indent="0" marL="0">
                  <a:buNone/>
                </a:pPr>
                <a:r>
                  <a:rPr/>
                  <a:t>→ Sie ist zentral in der Inferenz: </a:t>
                </a:r>
                <a:r>
                  <a:rPr b="1"/>
                  <a:t>Beobachtungen werden mit der Theorie verglichen</a:t>
                </a:r>
              </a:p>
            </p:txBody>
          </p:sp>
        </mc:Choice>
      </mc:AlternateContent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Bedingte Wahrscheinlichkeit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Die bedingte Wahrscheinlichkeit ( P(A|B) ) beschreibt die Wahrscheinlichkeit für A unter der Bedingung, dass B bereits eingetreten ist.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m:t>∩</m:t>
                              </m:r>
                              <m:r>
                                <m:t>B</m:t>
                              </m:r>
                            </m:e>
                          </m:d>
                        </m:num>
                        <m:den>
                          <m:r>
                            <m:t>P</m:t>
                          </m:r>
                          <m:d>
                            <m:dPr>
                              <m:begChr m:val="("/>
                              <m:endChr m:val=")"/>
                              <m:sepChr m:val=""/>
                              <m:grow/>
                            </m:dPr>
                            <m:e>
                              <m:r>
                                <m:t>B</m:t>
                              </m:r>
                            </m:e>
                          </m:d>
                        </m:den>
                      </m:f>
                    </m:oMath>
                  </m:oMathPara>
                </a14:m>
              </a:p>
              <a:p>
                <a:pPr lvl="0" indent="0" marL="0">
                  <a:buNone/>
                </a:pPr>
                <a:r>
                  <a:rPr b="1"/>
                  <a:t>Beispiel:</a:t>
                </a:r>
                <a:r>
                  <a:rPr/>
                  <a:t> In einer medizinischen Studie haben 20 % der Patienten eine Krankheit (B), und 80 % von diesen zeigen ein Symptom (A). Dann ist: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P</m:t>
                      </m:r>
                      <m:d>
                        <m:dPr>
                          <m:begChr m:val="("/>
                          <m:endChr m:val=")"/>
                          <m:sepChr m:val=""/>
                          <m:grow/>
                        </m:dPr>
                        <m:e>
                          <m:r>
                            <m:t>A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B</m:t>
                          </m:r>
                        </m:e>
                      </m:d>
                      <m:r>
                        <m:rPr>
                          <m:sty m:val="p"/>
                        </m:rPr>
                        <m:t>=</m:t>
                      </m:r>
                      <m:r>
                        <m:t>0.8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Beispiele von Wahrscheinlichkeiten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3263900"/>
                <a:gridCol w="31369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Grundlage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Klassische (Laplace)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Symmetrische Ausgangslage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P(4) bei Würfel = 1/6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Empirische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Beobachtete relative Häufigkeit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234 von 1000 Mails geöffnet → P = 0,234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Theoretische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Abgeleitet aus Verteilungsmodell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P(X = 2) aus Binomial(n=10, p=0.3)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Bedingte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P(A|B): A unter der Bedingung B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P(Fieber | krank)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einzelnen Wahrscheinlichkeiten zu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Eine </a:t>
            </a:r>
            <a:r>
              <a:rPr b="1"/>
              <a:t>Wahrscheinlichkeitsverteilung</a:t>
            </a:r>
            <a:r>
              <a:rPr/>
              <a:t> beschreibt alle möglichen Ausgänge eines Zufallsexperiments und ihre Wahrscheinlichkeiten.</a:t>
            </a:r>
          </a:p>
        </p:txBody>
      </p:sp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Zwei Typen: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Diskret (z. B. Würfelwurf)</a:t>
            </a:r>
          </a:p>
          <a:p>
            <a:pPr lvl="0"/>
            <a:r>
              <a:rPr/>
              <a:t>Endlich viele mögliche Ergebnisse</a:t>
            </a:r>
          </a:p>
          <a:p>
            <a:pPr lvl="0"/>
            <a:r>
              <a:rPr/>
              <a:t>Jedem Ergebnis wird eine konkrete Wahrscheinlichkeit zugewiesen</a:t>
            </a:r>
          </a:p>
          <a:p>
            <a:pPr lvl="0"/>
            <a:r>
              <a:rPr/>
              <a:t>Beispiel: P(Würfel = 4) = 1/6</a:t>
            </a:r>
            <a:br/>
            <a:r>
              <a:rPr/>
              <a:t>→ Die </a:t>
            </a:r>
            <a:r>
              <a:rPr b="1"/>
              <a:t>Verteilung</a:t>
            </a:r>
            <a:r>
              <a:rPr/>
              <a:t> zeigt: Wie wahrscheinlich ist jede Zahl von 1 bis 6?</a:t>
            </a:r>
          </a:p>
          <a:p>
            <a:pPr lvl="0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rep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/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names.arg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5E5E5E"/>
                </a:solidFill>
                <a:latin typeface="Courier"/>
              </a:rPr>
              <a:t>:</a:t>
            </a:r>
            <a:r>
              <a:rPr>
                <a:solidFill>
                  <a:srgbClr val="AD0000"/>
                </a:solidFill>
                <a:latin typeface="Courier"/>
              </a:rPr>
              <a:t>6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"skyblue"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20794D"/>
                </a:solidFill>
                <a:latin typeface="Courier"/>
              </a:rPr>
              <a:t>"Diskrete Verteilung: Würfelergebnis"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"Wahrscheinlichkeit"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  <p:pic>
        <p:nvPicPr>
          <p:cNvPr descr="Statistik_Seminar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Stetig (z.B. Körpergröße)</a:t>
            </a:r>
          </a:p>
          <a:p>
            <a:pPr lvl="0"/>
            <a:r>
              <a:rPr/>
              <a:t>Unendlich viele mögliche Werte (z. B. 172,1 cm, 172,11 cm, …)</a:t>
            </a:r>
          </a:p>
          <a:p>
            <a:pPr lvl="0"/>
            <a:r>
              <a:rPr/>
              <a:t>Einzelwerte haben Wahrscheinlichkeit = 0</a:t>
            </a:r>
          </a:p>
          <a:p>
            <a:pPr lvl="0"/>
            <a:r>
              <a:rPr/>
              <a:t>Stattdessen: Dichtefunktion über Intervalle</a:t>
            </a:r>
          </a:p>
          <a:p>
            <a:pPr lvl="0"/>
            <a:r>
              <a:rPr/>
              <a:t>Beispiel: Wie wahrscheinlich liegt eine Körpergröße zwischen 170 und 175 cm?</a:t>
            </a:r>
          </a:p>
        </p:txBody>
      </p:sp>
      <p:pic>
        <p:nvPicPr>
          <p:cNvPr descr="Statistik_Seminar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Zufallsvariablen und Verteilungen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Diskrete vs. stetige Zufallsvariablen</a:t>
            </a:r>
            <a:r>
              <a:rPr/>
              <a:t>: Konzeptioneller Unterschied</a:t>
            </a:r>
          </a:p>
          <a:p>
            <a:pPr lvl="0"/>
            <a:r>
              <a:rPr b="1"/>
              <a:t>Wichtige diskrete Verteilungen</a:t>
            </a:r>
            <a:r>
              <a:rPr/>
              <a:t>:</a:t>
            </a:r>
          </a:p>
          <a:p>
            <a:pPr lvl="1"/>
            <a:r>
              <a:rPr/>
              <a:t>Binomialverteilung (Anzahl Erfolge bei n Versuchen)</a:t>
            </a:r>
          </a:p>
          <a:p>
            <a:pPr lvl="1"/>
            <a:r>
              <a:rPr/>
              <a:t>Poisson-Verteilung (Anzahl Ereignisse in Zeitintervall)</a:t>
            </a:r>
          </a:p>
          <a:p>
            <a:pPr lvl="0"/>
            <a:r>
              <a:rPr b="1"/>
              <a:t>Wichtige stetige Verteilungen</a:t>
            </a:r>
            <a:r>
              <a:rPr/>
              <a:t>:</a:t>
            </a:r>
          </a:p>
          <a:p>
            <a:pPr lvl="1"/>
            <a:r>
              <a:rPr/>
              <a:t>Gleichverteilung (konstante Wahrscheinlichkeitsdichte)</a:t>
            </a:r>
          </a:p>
          <a:p>
            <a:pPr lvl="1"/>
            <a:r>
              <a:rPr/>
              <a:t>Normalverteilung (Gaußsche Glockenkurve)</a:t>
            </a:r>
          </a:p>
        </p:txBody>
      </p:sp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Normalverteilung im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Eigenschaften</a:t>
            </a:r>
            <a:r>
              <a:rPr/>
              <a:t>: Symmetrie, Mittelwert = Median = Modus</a:t>
            </a:r>
          </a:p>
          <a:p>
            <a:pPr lvl="0"/>
            <a:r>
              <a:rPr b="1"/>
              <a:t>Standardnormalverteilung</a:t>
            </a:r>
            <a:r>
              <a:rPr/>
              <a:t>: Z-Transformation</a:t>
            </a:r>
          </a:p>
          <a:p>
            <a:pPr lvl="0"/>
            <a:r>
              <a:rPr b="1"/>
              <a:t>68-95-99,7 Regel</a:t>
            </a:r>
            <a:r>
              <a:rPr/>
              <a:t> (Ein-, Zwei-, Dreisigma-Regel)</a:t>
            </a:r>
          </a:p>
          <a:p>
            <a:pPr lvl="0"/>
            <a:r>
              <a:rPr b="1"/>
              <a:t>Praktische Bedeutung</a:t>
            </a:r>
            <a:r>
              <a:rPr/>
              <a:t>: Warum so viele Phänomene normalverteilt sind</a:t>
            </a:r>
          </a:p>
        </p:txBody>
      </p:sp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Normalverteilung in der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Qualitätskontrolle</a:t>
            </a:r>
            <a:r>
              <a:rPr/>
              <a:t>: Sind Abweichungen noch innerhalb der Spezifikation?</a:t>
            </a:r>
          </a:p>
          <a:p>
            <a:pPr lvl="0"/>
            <a:r>
              <a:rPr b="1"/>
              <a:t>Medizinische Grenzwerte</a:t>
            </a:r>
            <a:r>
              <a:rPr/>
              <a:t>: Was ist “normal” bei Laborwerten?</a:t>
            </a:r>
          </a:p>
          <a:p>
            <a:pPr lvl="0"/>
            <a:r>
              <a:rPr b="1"/>
              <a:t>Notenverteilung</a:t>
            </a:r>
            <a:r>
              <a:rPr/>
              <a:t>: Bewusster Umgang mit der Gauß’schen Glockenkurve</a:t>
            </a:r>
          </a:p>
          <a:p>
            <a:pPr lvl="0"/>
            <a:r>
              <a:rPr b="1"/>
              <a:t>Messfehler</a:t>
            </a:r>
            <a:r>
              <a:rPr/>
              <a:t>: Warum kleine Abweichungen wahrscheinlicher sind als große</a:t>
            </a:r>
          </a:p>
        </p:txBody>
      </p:sp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Zentrale Grenzwertsatz: Warum er revolutionär 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Konzept</a:t>
            </a:r>
            <a:r>
              <a:rPr/>
              <a:t>: Stichprobenmittelwerte tendieren zur Normalverteilung</a:t>
            </a:r>
          </a:p>
          <a:p>
            <a:pPr lvl="0"/>
            <a:r>
              <a:rPr b="1"/>
              <a:t>Bedeutung</a:t>
            </a:r>
            <a:r>
              <a:rPr/>
              <a:t>: Ermöglicht inferenzstatistische Methoden auch bei nicht-normalverteilten Daten</a:t>
            </a:r>
          </a:p>
          <a:p>
            <a:pPr lvl="0"/>
            <a:r>
              <a:rPr b="1"/>
              <a:t>Voraussetzung</a:t>
            </a:r>
            <a:r>
              <a:rPr/>
              <a:t>: Ausreichend große Stichprobe</a:t>
            </a:r>
          </a:p>
          <a:p>
            <a:pPr lvl="0"/>
            <a:r>
              <a:rPr b="1"/>
              <a:t>Demonstration</a:t>
            </a:r>
            <a:r>
              <a:rPr/>
              <a:t> durch Simulation in R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Daten</a:t>
            </a:r>
          </a:p>
          <a:p>
            <a:pPr lvl="1"/>
            <a:r>
              <a:rPr/>
              <a:t>Roh, ungeordnet, noch nicht interpretiert</a:t>
            </a:r>
          </a:p>
          <a:p>
            <a:pPr lvl="1"/>
            <a:r>
              <a:rPr/>
              <a:t>Bestehen aus Zahlen, Zeichen, Fakten ohne Kontext</a:t>
            </a:r>
          </a:p>
          <a:p>
            <a:pPr lvl="0"/>
            <a:r>
              <a:rPr i="1"/>
              <a:t>Informationen</a:t>
            </a:r>
          </a:p>
          <a:p>
            <a:pPr lvl="1"/>
            <a:r>
              <a:rPr/>
              <a:t>Verarbeitete, kontextualisierte Daten</a:t>
            </a:r>
          </a:p>
          <a:p>
            <a:pPr lvl="1"/>
            <a:r>
              <a:rPr/>
              <a:t>Haben Bedeutung und Relevanz für eine Fragestellung</a:t>
            </a:r>
          </a:p>
          <a:p>
            <a:pPr lvl="1"/>
            <a:r>
              <a:rPr b="1"/>
              <a:t>Daten + Kontext = Information</a:t>
            </a:r>
          </a:p>
        </p:txBody>
      </p:sp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Live-Demo: Zentraler Grenzwertsatz</a:t>
            </a:r>
          </a:p>
        </p:txBody>
      </p:sp>
      <p:pic>
        <p:nvPicPr>
          <p:cNvPr descr="Statistik_Seminar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Theorie zur Praxis: Standardfehler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Definition</a:t>
                </a:r>
                <a:r>
                  <a:rPr/>
                  <a:t>: Standardabweichung der Stichprobenmittelwerte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S</m:t>
                    </m:r>
                    <m:r>
                      <m:t>E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σ</m:t>
                        </m:r>
                      </m:num>
                      <m:den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Praktische Bedeutung</a:t>
                </a:r>
                <a:r>
                  <a:rPr/>
                  <a:t>: Je größer die Stichprobe, desto präziser die Schätzung</a:t>
                </a:r>
              </a:p>
              <a:p>
                <a:pPr lvl="0"/>
                <a:r>
                  <a:rPr b="1"/>
                  <a:t>Anwendung</a:t>
                </a:r>
                <a:r>
                  <a:rPr/>
                  <a:t>: Grundlage für Konfidenzintervalle und Hypothesentests</a:t>
                </a:r>
              </a:p>
            </p:txBody>
          </p:sp>
        </mc:Choice>
      </mc:AlternateContent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Wahrscheinlichkeitsfunktionen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Vier Funktionstypen</a:t>
            </a:r>
            <a:r>
              <a:rPr/>
              <a:t> für jede Verteilung:</a:t>
            </a:r>
          </a:p>
          <a:p>
            <a:pPr lvl="1"/>
            <a:r>
              <a:rPr>
                <a:latin typeface="Courier"/>
              </a:rPr>
              <a:t>d...()</a:t>
            </a:r>
            <a:r>
              <a:rPr/>
              <a:t>: Dichte/Wahrscheinlichkeitsfunktion</a:t>
            </a:r>
          </a:p>
          <a:p>
            <a:pPr lvl="1"/>
            <a:r>
              <a:rPr>
                <a:latin typeface="Courier"/>
              </a:rPr>
              <a:t>p...()</a:t>
            </a:r>
            <a:r>
              <a:rPr/>
              <a:t>: Kumulative Verteilungsfunktion</a:t>
            </a:r>
          </a:p>
          <a:p>
            <a:pPr lvl="1"/>
            <a:r>
              <a:rPr>
                <a:latin typeface="Courier"/>
              </a:rPr>
              <a:t>q...()</a:t>
            </a:r>
            <a:r>
              <a:rPr/>
              <a:t>: Quantilfunktion</a:t>
            </a:r>
          </a:p>
          <a:p>
            <a:pPr lvl="1"/>
            <a:r>
              <a:rPr>
                <a:latin typeface="Courier"/>
              </a:rPr>
              <a:t>r...()</a:t>
            </a:r>
            <a:r>
              <a:rPr/>
              <a:t>: Zufallszahlengenerator</a:t>
            </a:r>
          </a:p>
          <a:p>
            <a:pPr lvl="0"/>
            <a:r>
              <a:rPr b="1"/>
              <a:t>Beispiel</a:t>
            </a:r>
            <a:r>
              <a:rPr/>
              <a:t>: </a:t>
            </a:r>
            <a:r>
              <a:rPr>
                <a:latin typeface="Courier"/>
              </a:rPr>
              <a:t>dnorm()</a:t>
            </a:r>
            <a:r>
              <a:rPr/>
              <a:t>, </a:t>
            </a:r>
            <a:r>
              <a:rPr>
                <a:latin typeface="Courier"/>
              </a:rPr>
              <a:t>pnorm()</a:t>
            </a:r>
            <a:r>
              <a:rPr/>
              <a:t>, </a:t>
            </a:r>
            <a:r>
              <a:rPr>
                <a:latin typeface="Courier"/>
              </a:rPr>
              <a:t>qnorm()</a:t>
            </a:r>
            <a:r>
              <a:rPr/>
              <a:t>, </a:t>
            </a:r>
            <a:r>
              <a:rPr>
                <a:latin typeface="Courier"/>
              </a:rPr>
              <a:t>rnorm()</a:t>
            </a:r>
            <a:r>
              <a:rPr/>
              <a:t> für die Normalverteilung</a:t>
            </a:r>
          </a:p>
        </p:txBody>
      </p:sp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Verteilungen</a:t>
            </a:r>
          </a:p>
        </p:txBody>
      </p:sp>
      <p:pic>
        <p:nvPicPr>
          <p:cNvPr descr="Statistik_Seminar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Brücke zur nächsten Sitzung: Von Verteilungen zu Hypothesentests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Wie wir Verteilungen nutzen werden</a:t>
            </a:r>
            <a:r>
              <a:rPr/>
              <a:t>:</a:t>
            </a:r>
          </a:p>
          <a:p>
            <a:pPr lvl="1"/>
            <a:r>
              <a:rPr/>
              <a:t>Konfidenzintervalle berechnen</a:t>
            </a:r>
          </a:p>
          <a:p>
            <a:pPr lvl="1"/>
            <a:r>
              <a:rPr/>
              <a:t>Hypothesen testen</a:t>
            </a:r>
          </a:p>
          <a:p>
            <a:pPr lvl="1"/>
            <a:r>
              <a:rPr/>
              <a:t>Unterschiede zwischen Gruppen analysieren</a:t>
            </a:r>
          </a:p>
          <a:p>
            <a:pPr lvl="1"/>
            <a:r>
              <a:rPr/>
              <a:t>Vorhersagen treffen und deren Unsicherheit quantifizieren</a:t>
            </a:r>
          </a:p>
          <a:p>
            <a:pPr lvl="0"/>
            <a:r>
              <a:rPr b="1"/>
              <a:t>Nächste Sitzung</a:t>
            </a:r>
            <a:r>
              <a:rPr/>
              <a:t>: Inferenzstatistik – Von der Stichprobe zur Grundgesamtheit</a:t>
            </a:r>
          </a:p>
        </p:txBody>
      </p:sp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Übungsaufgabe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Datensatz</a:t>
            </a:r>
            <a:r>
              <a:rPr/>
              <a:t>: flights aus nycflights23</a:t>
            </a:r>
          </a:p>
          <a:p>
            <a:pPr lvl="0"/>
            <a:r>
              <a:rPr b="1"/>
              <a:t>Aufgabe</a:t>
            </a:r>
            <a:r>
              <a:rPr/>
              <a:t>:</a:t>
            </a:r>
          </a:p>
          <a:p>
            <a:pPr lvl="1" indent="-342900" marL="685800">
              <a:buAutoNum type="arabicPeriod"/>
            </a:pPr>
            <a:r>
              <a:rPr/>
              <a:t>Untersuchen Sie die Verteilung der Ankunftsverspätungen</a:t>
            </a:r>
          </a:p>
          <a:p>
            <a:pPr lvl="1" indent="-342900" marL="685800">
              <a:buAutoNum type="arabicPeriod"/>
            </a:pPr>
            <a:r>
              <a:rPr/>
              <a:t>Prüfen Sie, ob die Verspätungen normalverteilt sind</a:t>
            </a:r>
          </a:p>
          <a:p>
            <a:pPr lvl="1" indent="-342900" marL="685800">
              <a:buAutoNum type="arabicPeriod"/>
            </a:pPr>
            <a:r>
              <a:rPr/>
              <a:t>Berechnen Sie die Wahrscheinlichkeit für Verspätungen &gt; 30 Minuten</a:t>
            </a:r>
          </a:p>
          <a:p>
            <a:pPr lvl="1" indent="-342900" marL="685800">
              <a:buAutoNum type="arabicPeriod"/>
            </a:pPr>
            <a:r>
              <a:rPr/>
              <a:t>Visualisieren Sie verschiedene Verteilungsannahmen</a:t>
            </a:r>
          </a:p>
        </p:txBody>
      </p:sp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6: Einführung in die Inferenzstatistik</a:t>
            </a:r>
          </a:p>
        </p:txBody>
      </p:sp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statistischen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Von der Stichprobe zur Grundgesamtheit</a:t>
            </a:r>
            <a:r>
              <a:rPr/>
              <a:t>: Warum Inferenzstatistik?</a:t>
            </a:r>
          </a:p>
          <a:p>
            <a:pPr lvl="0"/>
            <a:r>
              <a:rPr b="1"/>
              <a:t>Punktschätzung vs. Intervallschätzung</a:t>
            </a:r>
            <a:r>
              <a:rPr/>
              <a:t>: Einzelwerte vs. Vertrauensbereiche</a:t>
            </a:r>
          </a:p>
          <a:p>
            <a:pPr lvl="0"/>
            <a:r>
              <a:rPr b="1"/>
              <a:t>Statistische Unsicherheit</a:t>
            </a:r>
            <a:r>
              <a:rPr/>
              <a:t>: Warum exakte Rückschlüsse unmöglich sind</a:t>
            </a:r>
          </a:p>
        </p:txBody>
      </p:sp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Hypothesentesten: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Nullhypothese (H₀)</a:t>
            </a:r>
            <a:r>
              <a:rPr/>
              <a:t>: Annahme keines Effekts/Unterschieds</a:t>
            </a:r>
          </a:p>
          <a:p>
            <a:pPr lvl="0"/>
            <a:r>
              <a:rPr b="1"/>
              <a:t>Alternativhypothese (H₁)</a:t>
            </a:r>
            <a:r>
              <a:rPr/>
              <a:t>: Annahme eines Effekts/Unterschieds</a:t>
            </a:r>
          </a:p>
          <a:p>
            <a:pPr lvl="0"/>
            <a:r>
              <a:rPr b="1"/>
              <a:t>Arten von Hypothesen</a:t>
            </a:r>
            <a:r>
              <a:rPr/>
              <a:t>:</a:t>
            </a:r>
          </a:p>
          <a:p>
            <a:pPr lvl="1"/>
            <a:r>
              <a:rPr/>
              <a:t>Ungerichtete Hypothesen (zweiseitig): µ₁ ≠ µ₂</a:t>
            </a:r>
          </a:p>
          <a:p>
            <a:pPr lvl="1"/>
            <a:r>
              <a:rPr/>
              <a:t>Gerichtete Hypothesen (einseitig): µ₁ &gt; µ₂ oder µ₁ &lt; µ₂</a:t>
            </a:r>
          </a:p>
        </p:txBody>
      </p:sp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Logik des Hypothesentestens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Indirekter Beweis</a:t>
            </a:r>
            <a:r>
              <a:rPr/>
              <a:t>: Wir falsifizieren H₀ statt H₁ zu beweisen</a:t>
            </a:r>
          </a:p>
          <a:p>
            <a:pPr lvl="0"/>
            <a:r>
              <a:rPr b="1"/>
              <a:t>Analogie zum Gerichtsprozess</a:t>
            </a:r>
            <a:r>
              <a:rPr/>
              <a:t>: “Unschuldig bis zum Beweis der Schuld”</a:t>
            </a:r>
          </a:p>
          <a:p>
            <a:pPr lvl="0"/>
            <a:r>
              <a:rPr b="1"/>
              <a:t>Entscheidungsbaum</a:t>
            </a:r>
            <a:r>
              <a:rPr/>
              <a:t>: Wann wird H₀ beibehalten oder verworfen?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DIKW-Pyramide</a:t>
            </a:r>
          </a:p>
        </p:txBody>
      </p:sp>
      <p:pic>
        <p:nvPicPr>
          <p:cNvPr descr="images/dikw-pyramid-removebg-pre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Fehler beim Hypothesentesten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Fehler 1. Art (α-Fehler)</a:t>
            </a:r>
            <a:r>
              <a:rPr/>
              <a:t>: Falsch-positive Entscheidung (H₀ fälschlicherweise verwerfen)</a:t>
            </a:r>
          </a:p>
          <a:p>
            <a:pPr lvl="0"/>
            <a:r>
              <a:rPr b="1"/>
              <a:t>Fehler 2. Art (β-Fehler)</a:t>
            </a:r>
            <a:r>
              <a:rPr/>
              <a:t>: Falsch-negative Entscheidung (H₀ fälschlicherweise beibehalten)</a:t>
            </a:r>
          </a:p>
          <a:p>
            <a:pPr lvl="0"/>
            <a:r>
              <a:rPr b="1"/>
              <a:t>Power (1-β)</a:t>
            </a:r>
            <a:r>
              <a:rPr/>
              <a:t>: Wahrscheinlichkeit, einen tatsächlich vorhandenen Effekt zu entdecken</a:t>
            </a:r>
          </a:p>
          <a:p>
            <a:pPr lvl="0"/>
            <a:r>
              <a:rPr b="1"/>
              <a:t>Balanceakt</a:t>
            </a:r>
            <a:r>
              <a:rPr/>
              <a:t>: Abwägung zwischen α und β</a:t>
            </a:r>
          </a:p>
        </p:txBody>
      </p:sp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Signifikanzniveau und p-Wert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Signifikanzniveau α</a:t>
            </a:r>
            <a:r>
              <a:rPr/>
              <a:t>: Vorab festgelegte Irrtumswahrscheinlichkeit (typisch: 0.05)</a:t>
            </a:r>
          </a:p>
          <a:p>
            <a:pPr lvl="0"/>
            <a:r>
              <a:rPr b="1"/>
              <a:t>p-Wert</a:t>
            </a:r>
            <a:r>
              <a:rPr/>
              <a:t>: Wahrscheinlichkeit, die beobachteten (oder extremeren) Daten unter H₀ zu erhalten</a:t>
            </a:r>
          </a:p>
          <a:p>
            <a:pPr lvl="0"/>
            <a:r>
              <a:rPr b="1"/>
              <a:t>Entscheidungsregel</a:t>
            </a:r>
            <a:r>
              <a:rPr/>
              <a:t>: Verwerfe H₀, wenn p &lt; α</a:t>
            </a:r>
          </a:p>
          <a:p>
            <a:pPr lvl="0"/>
            <a:r>
              <a:rPr b="1"/>
              <a:t>Kritische Werte</a:t>
            </a:r>
            <a:r>
              <a:rPr/>
              <a:t>: Alternative Darstellung der Entscheidungsregel</a:t>
            </a:r>
          </a:p>
        </p:txBody>
      </p:sp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Konfidenzintervalle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Bereich, der mit einer bestimmten Wahrscheinlichkeit den wahren Parameter enthält</a:t>
            </a:r>
          </a:p>
          <a:p>
            <a:pPr lvl="0"/>
            <a:r>
              <a:rPr b="1"/>
              <a:t>Interpretation</a:t>
            </a:r>
            <a:r>
              <a:rPr/>
              <a:t>: Was bedeutet ein 95%-Konfidenzintervall?</a:t>
            </a:r>
          </a:p>
          <a:p>
            <a:pPr lvl="0"/>
            <a:r>
              <a:rPr b="1"/>
              <a:t>Zusammenhang mit Hypothesentests</a:t>
            </a:r>
            <a:r>
              <a:rPr/>
              <a:t>: Enthält ein 95%-KI den Wert der Nullhypothese?</a:t>
            </a:r>
          </a:p>
          <a:p>
            <a:pPr lvl="0"/>
            <a:r>
              <a:rPr b="1"/>
              <a:t>Visualisierung von Konfidenzintervallen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Beispiel: 95%-Konfidenzintervall für einen Mittelwert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set.seed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123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sample_data &lt;- </a:t>
            </a:r>
            <a:r>
              <a:rPr>
                <a:solidFill>
                  <a:srgbClr val="4758AB"/>
                </a:solidFill>
                <a:latin typeface="Courier"/>
              </a:rPr>
              <a:t>rnorm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mean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t-Test für das Konfidenzintervall</a:t>
            </a:r>
            <a:br/>
            <a:r>
              <a:rPr>
                <a:solidFill>
                  <a:srgbClr val="003B4F"/>
                </a:solidFill>
                <a:latin typeface="Courier"/>
              </a:rPr>
              <a:t>test_result &lt;- </a:t>
            </a:r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(sample_data)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4758AB"/>
                </a:solidFill>
                <a:latin typeface="Courier"/>
              </a:rPr>
              <a:t>mean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657422"/>
                </a:solidFill>
                <a:latin typeface="Courier"/>
              </a:rPr>
              <a:t>ylim=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min</a:t>
            </a:r>
            <a:r>
              <a:rPr>
                <a:solidFill>
                  <a:srgbClr val="003B4F"/>
                </a:solidFill>
                <a:latin typeface="Courier"/>
              </a:rPr>
              <a:t>(sample_data), </a:t>
            </a:r>
            <a:r>
              <a:rPr>
                <a:solidFill>
                  <a:srgbClr val="4758AB"/>
                </a:solidFill>
                <a:latin typeface="Courier"/>
              </a:rPr>
              <a:t>max</a:t>
            </a:r>
            <a:r>
              <a:rPr>
                <a:solidFill>
                  <a:srgbClr val="003B4F"/>
                </a:solidFill>
                <a:latin typeface="Courier"/>
              </a:rPr>
              <a:t>(sample_data)),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pch=</a:t>
            </a:r>
            <a:r>
              <a:rPr>
                <a:solidFill>
                  <a:srgbClr val="AD0000"/>
                </a:solidFill>
                <a:latin typeface="Courier"/>
              </a:rPr>
              <a:t>19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ylab=</a:t>
            </a:r>
            <a:r>
              <a:rPr>
                <a:solidFill>
                  <a:srgbClr val="20794D"/>
                </a:solidFill>
                <a:latin typeface="Courier"/>
              </a:rPr>
              <a:t>"Wert"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xaxt=</a:t>
            </a:r>
            <a:r>
              <a:rPr>
                <a:solidFill>
                  <a:srgbClr val="20794D"/>
                </a:solidFill>
                <a:latin typeface="Courier"/>
              </a:rPr>
              <a:t>"n"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"95%-Konfidenzintervall"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axis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at=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labels=</a:t>
            </a:r>
            <a:r>
              <a:rPr>
                <a:solidFill>
                  <a:srgbClr val="20794D"/>
                </a:solidFill>
                <a:latin typeface="Courier"/>
              </a:rPr>
              <a:t>"Stichprobe"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arrows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angle=</a:t>
            </a:r>
            <a:r>
              <a:rPr>
                <a:solidFill>
                  <a:srgbClr val="AD0000"/>
                </a:solidFill>
                <a:latin typeface="Courier"/>
              </a:rPr>
              <a:t>90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code=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length=</a:t>
            </a:r>
            <a:r>
              <a:rPr>
                <a:solidFill>
                  <a:srgbClr val="AD0000"/>
                </a:solidFill>
                <a:latin typeface="Courier"/>
              </a:rPr>
              <a:t>0.1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h=</a:t>
            </a:r>
            <a:r>
              <a:rPr>
                <a:solidFill>
                  <a:srgbClr val="003B4F"/>
                </a:solidFill>
                <a:latin typeface="Courier"/>
              </a:rPr>
              <a:t>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conf.int, </a:t>
            </a:r>
            <a:r>
              <a:rPr>
                <a:solidFill>
                  <a:srgbClr val="657422"/>
                </a:solidFill>
                <a:latin typeface="Courier"/>
              </a:rPr>
              <a:t>lty=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text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1.1</a:t>
            </a:r>
            <a:r>
              <a:rPr>
                <a:solidFill>
                  <a:srgbClr val="003B4F"/>
                </a:solidFill>
                <a:latin typeface="Courier"/>
              </a:rPr>
              <a:t>, 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4758AB"/>
                </a:solidFill>
                <a:latin typeface="Courier"/>
              </a:rPr>
              <a:t>round</a:t>
            </a:r>
            <a:r>
              <a:rPr>
                <a:solidFill>
                  <a:srgbClr val="003B4F"/>
                </a:solidFill>
                <a:latin typeface="Courier"/>
              </a:rPr>
              <a:t>(test_result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conf.int[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], 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</p:txBody>
      </p:sp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Experimentelles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Wichtige Konzepte</a:t>
            </a:r>
            <a:r>
              <a:rPr/>
              <a:t>: Randomisierung, Kontrolle, Randomized Control Trial (RCT)</a:t>
            </a:r>
          </a:p>
          <a:p>
            <a:pPr lvl="0"/>
            <a:r>
              <a:rPr b="1"/>
              <a:t>Experimentierfehler vermeiden</a:t>
            </a:r>
            <a:r>
              <a:rPr/>
              <a:t>:</a:t>
            </a:r>
          </a:p>
          <a:p>
            <a:pPr lvl="1"/>
            <a:r>
              <a:rPr/>
              <a:t>Placebo-Effekt</a:t>
            </a:r>
          </a:p>
          <a:p>
            <a:pPr lvl="1"/>
            <a:r>
              <a:rPr/>
              <a:t>Hawthorne-Effekt</a:t>
            </a:r>
          </a:p>
          <a:p>
            <a:pPr lvl="1"/>
            <a:r>
              <a:rPr/>
              <a:t>Observer Bias</a:t>
            </a:r>
          </a:p>
          <a:p>
            <a:pPr lvl="1"/>
            <a:r>
              <a:rPr/>
              <a:t>Selection Bias</a:t>
            </a:r>
          </a:p>
          <a:p>
            <a:pPr lvl="0"/>
            <a:r>
              <a:rPr b="1"/>
              <a:t>Die Statistik-Pille</a:t>
            </a:r>
            <a:r>
              <a:rPr/>
              <a:t>: Praktisches Beispiel eines Experimentaufbaus</a:t>
            </a:r>
          </a:p>
          <a:p>
            <a:pPr lvl="1"/>
            <a:r>
              <a:rPr/>
              <a:t>Testgruppe vs. Kontrollgruppe</a:t>
            </a:r>
          </a:p>
          <a:p>
            <a:pPr lvl="1"/>
            <a:r>
              <a:rPr/>
              <a:t>Blindtest vs. Doppelblindtest</a:t>
            </a:r>
          </a:p>
        </p:txBody>
      </p:sp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7: t-Tests</a:t>
            </a:r>
          </a:p>
        </p:txBody>
      </p:sp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Historischer Kontext und Entwicklung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William Sealy Gosset und Guinness</a:t>
            </a:r>
            <a:r>
              <a:rPr/>
              <a:t>: Ein Statistiker in der Brauerei</a:t>
            </a:r>
          </a:p>
          <a:p>
            <a:pPr lvl="0"/>
            <a:r>
              <a:rPr b="1"/>
              <a:t>Warum “Student’s t-Test”?</a:t>
            </a:r>
            <a:r>
              <a:rPr/>
              <a:t>: Das Pseudonym hinter der Methode</a:t>
            </a:r>
          </a:p>
          <a:p>
            <a:pPr lvl="0"/>
            <a:r>
              <a:rPr b="1"/>
              <a:t>Entwicklung über die Zeit</a:t>
            </a:r>
            <a:r>
              <a:rPr/>
              <a:t>: Vom originalen t-Test zu modernen Varianten</a:t>
            </a:r>
          </a:p>
        </p:txBody>
      </p:sp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Theoretische Grundlagen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Die t-Verteilung</a:t>
            </a:r>
            <a:r>
              <a:rPr/>
              <a:t>: Ähnlichkeit zur Normalverteilung mit dickeren “Schwänzen”</a:t>
            </a:r>
          </a:p>
          <a:p>
            <a:pPr lvl="0"/>
            <a:r>
              <a:rPr b="1"/>
              <a:t>Freiheitsgrade</a:t>
            </a:r>
            <a:r>
              <a:rPr/>
              <a:t>: Wie sie die Form der t-Verteilung beeinflussen</a:t>
            </a:r>
          </a:p>
          <a:p>
            <a:pPr lvl="0"/>
            <a:r>
              <a:rPr b="1"/>
              <a:t>Visualisierung unterschiedlicher t-Verteilungen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Vergleich von t-Verteilungen mit unterschiedlichen Freiheitsgraden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x &lt;- </a:t>
            </a:r>
            <a:r>
              <a:rPr>
                <a:solidFill>
                  <a:srgbClr val="4758AB"/>
                </a:solidFill>
                <a:latin typeface="Courier"/>
              </a:rPr>
              <a:t>seq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4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length.out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y_normal &lt;- </a:t>
            </a:r>
            <a:r>
              <a:rPr>
                <a:solidFill>
                  <a:srgbClr val="4758AB"/>
                </a:solidFill>
                <a:latin typeface="Courier"/>
              </a:rPr>
              <a:t>dnorm</a:t>
            </a:r>
            <a:r>
              <a:rPr>
                <a:solidFill>
                  <a:srgbClr val="003B4F"/>
                </a:solidFill>
                <a:latin typeface="Courier"/>
              </a:rPr>
              <a:t>(x)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y_t1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1 Freiheitsgrad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y_t5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5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5 Freiheitsgrade</a:t>
            </a:r>
            <a:br/>
            <a:r>
              <a:rPr>
                <a:solidFill>
                  <a:srgbClr val="003B4F"/>
                </a:solidFill>
                <a:latin typeface="Courier"/>
              </a:rPr>
              <a:t>y_t30 &lt;- </a:t>
            </a:r>
            <a:r>
              <a:rPr>
                <a:solidFill>
                  <a:srgbClr val="4758AB"/>
                </a:solidFill>
                <a:latin typeface="Courier"/>
              </a:rPr>
              <a:t>dt</a:t>
            </a:r>
            <a:r>
              <a:rPr>
                <a:solidFill>
                  <a:srgbClr val="003B4F"/>
                </a:solidFill>
                <a:latin typeface="Courier"/>
              </a:rPr>
              <a:t>(x, </a:t>
            </a:r>
            <a:r>
              <a:rPr>
                <a:solidFill>
                  <a:srgbClr val="657422"/>
                </a:solidFill>
                <a:latin typeface="Courier"/>
              </a:rPr>
              <a:t>df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30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30 Freiheitsgrade</a:t>
            </a:r>
            <a:br/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(x, y_normal, </a:t>
            </a:r>
            <a:r>
              <a:rPr>
                <a:solidFill>
                  <a:srgbClr val="657422"/>
                </a:solidFill>
                <a:latin typeface="Courier"/>
              </a:rPr>
              <a:t>type=</a:t>
            </a:r>
            <a:r>
              <a:rPr>
                <a:solidFill>
                  <a:srgbClr val="20794D"/>
                </a:solidFill>
                <a:latin typeface="Courier"/>
              </a:rPr>
              <a:t>"l"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main=</a:t>
            </a:r>
            <a:r>
              <a:rPr>
                <a:solidFill>
                  <a:srgbClr val="20794D"/>
                </a:solidFill>
                <a:latin typeface="Courier"/>
              </a:rPr>
              <a:t>"t-Verteilungen im Vergleich zur Normalverteilung"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xlab=</a:t>
            </a:r>
            <a:r>
              <a:rPr>
                <a:solidFill>
                  <a:srgbClr val="20794D"/>
                </a:solidFill>
                <a:latin typeface="Courier"/>
              </a:rPr>
              <a:t>"x"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ylab=</a:t>
            </a:r>
            <a:r>
              <a:rPr>
                <a:solidFill>
                  <a:srgbClr val="20794D"/>
                </a:solidFill>
                <a:latin typeface="Courier"/>
              </a:rPr>
              <a:t>"Wahrscheinlichkeitsdichte"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y_t1,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y_t5,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lines</a:t>
            </a:r>
            <a:r>
              <a:rPr>
                <a:solidFill>
                  <a:srgbClr val="003B4F"/>
                </a:solidFill>
                <a:latin typeface="Courier"/>
              </a:rPr>
              <a:t>(x, y_t30,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20794D"/>
                </a:solidFill>
                <a:latin typeface="Courier"/>
              </a:rPr>
              <a:t>"green"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legend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"topright"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"Normalverteilung"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(df=1)"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(df=5)"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"t (df=30)"</a:t>
            </a:r>
            <a:r>
              <a:rPr>
                <a:solidFill>
                  <a:srgbClr val="003B4F"/>
                </a:solidFill>
                <a:latin typeface="Courier"/>
              </a:rPr>
              <a:t>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col=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"green"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lwd=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Einstichproben-t-Test</a:t>
                </a:r>
                <a:r>
                  <a:rPr/>
                  <a:t>: Vergleich mit bekanntem oder hypothetischem Wert</a:t>
                </a:r>
              </a:p>
              <a:p>
                <a:pPr lvl="1"/>
                <a:r>
                  <a:rPr/>
                  <a:t>Anwendungsbeispiel: Entspricht der mittlere Blutzuckerwert einer Patientengruppe dem Normalwert?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x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r>
                              <m:t>μ</m:t>
                            </m:r>
                          </m:e>
                          <m:sub>
                            <m:r>
                              <m:t>0</m:t>
                            </m:r>
                          </m:sub>
                        </m:sSub>
                      </m:num>
                      <m:den>
                        <m:r>
                          <m:t>s</m:t>
                        </m:r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Zweistichproben-t-Test (unabhängig)</a:t>
                </a:r>
                <a:r>
                  <a:rPr/>
                  <a:t>: Vergleich zweier unabhängiger Gruppen</a:t>
                </a:r>
              </a:p>
              <a:p>
                <a:pPr lvl="1"/>
                <a:r>
                  <a:rPr/>
                  <a:t>Anwendungsbeispiel: Unterscheiden sich die Testergebnisse zweier unterschiedlicher Lernmethoden?</a:t>
                </a:r>
              </a:p>
              <a:p>
                <a:pPr lvl="1"/>
                <a:r>
                  <a:rPr/>
                  <a:t>Formel bei gleichen Varianzen: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sSub>
                          <m:e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m:t>2</m:t>
                            </m:r>
                          </m:sub>
                        </m:sSub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  <m:rad>
                          <m:radPr>
                            <m:degHide m:val="on"/>
                          </m:radPr>
                          <m:deg/>
                          <m:e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m:rPr>
                                <m:sty m:val="p"/>
                              </m:rPr>
                              <m:t>+</m:t>
                            </m:r>
                            <m:f>
                              <m:fPr>
                                <m:type m:val="bar"/>
                              </m:fPr>
                              <m:num>
                                <m:r>
                                  <m:t>1</m:t>
                                </m:r>
                              </m:num>
                              <m:den>
                                <m:sSub>
                                  <m:e>
                                    <m:r>
                                      <m:t>n</m:t>
                                    </m:r>
                                  </m:e>
                                  <m:sub>
                                    <m: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Gepaarter t-Test (abhängig)</a:t>
                </a:r>
                <a:r>
                  <a:rPr/>
                  <a:t>: Vergleich verbundener Messungen</a:t>
                </a:r>
              </a:p>
              <a:p>
                <a:pPr lvl="1"/>
                <a:r>
                  <a:rPr/>
                  <a:t>Anwendungsbeispiel: Vor-Nach-Vergleich einer Intervention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t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acc>
                          <m:accPr>
                            <m:chr m:val="‾"/>
                          </m:accPr>
                          <m:e>
                            <m:r>
                              <m:t>d</m:t>
                            </m:r>
                          </m:e>
                        </m:acc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d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/</m:t>
                        </m:r>
                        <m:rad>
                          <m:radPr>
                            <m:degHide m:val="on"/>
                          </m:radPr>
                          <m:deg/>
                          <m:e>
                            <m:r>
                              <m:t>n</m:t>
                            </m:r>
                          </m:e>
                        </m:rad>
                      </m:den>
                    </m:f>
                  </m:oMath>
                </a14:m>
              </a:p>
              <a:p>
                <a:pPr lvl="0"/>
                <a:r>
                  <a:rPr b="1"/>
                  <a:t>Welch-Test</a:t>
                </a:r>
                <a:r>
                  <a:rPr/>
                  <a:t>: Variante für ungleiche Varianzen</a:t>
                </a:r>
              </a:p>
              <a:p>
                <a:pPr lvl="1"/>
                <a:r>
                  <a:rPr/>
                  <a:t>Anwendungsbeispiel: Wenn die Streuung in beiden Gruppen deutlich unterschiedlich ist</a:t>
                </a:r>
              </a:p>
              <a:p>
                <a:pPr lvl="1"/>
                <a:r>
                  <a:rPr/>
                  <a:t>Angepasste Freiheitsgrade</a:t>
                </a:r>
              </a:p>
            </p:txBody>
          </p:sp>
        </mc:Choice>
      </mc:AlternateContent>
    </p:spTree>
  </p:cSld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Normalverteilung</a:t>
            </a:r>
            <a:r>
              <a:rPr/>
              <a:t>: Robustheit bei Verletzungen</a:t>
            </a:r>
          </a:p>
          <a:p>
            <a:pPr lvl="0"/>
            <a:r>
              <a:rPr b="1"/>
              <a:t>Varianzhomogenität</a:t>
            </a:r>
            <a:r>
              <a:rPr/>
              <a:t>: Bedeutung und Tests (Levene-Test, F-Test)</a:t>
            </a:r>
          </a:p>
          <a:p>
            <a:pPr lvl="0"/>
            <a:r>
              <a:rPr b="1"/>
              <a:t>Unabhängigkeit der Beobachtungen</a:t>
            </a:r>
            <a:r>
              <a:rPr/>
              <a:t>: Kritisch für die Gültigkeit</a:t>
            </a:r>
          </a:p>
          <a:p>
            <a:pPr lvl="0"/>
            <a:r>
              <a:rPr b="1"/>
              <a:t>Zentraler Grenzwertsatz als Rettungsanker</a:t>
            </a:r>
            <a:r>
              <a:rPr/>
              <a:t>: Wann können wir uns darauf verlassen?</a:t>
            </a:r>
          </a:p>
        </p:txBody>
      </p:sp>
    </p:spTree>
  </p:cSld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Einstichproben-t-Test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Hypothetischer Wert: 100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werte, </a:t>
            </a:r>
            <a:r>
              <a:rPr>
                <a:solidFill>
                  <a:srgbClr val="657422"/>
                </a:solidFill>
                <a:latin typeface="Courier"/>
              </a:rPr>
              <a:t>mu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100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Zweistichproben-t-Test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Unabhängige Gruppen, gleiche Varianzen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var.equal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Unabhängige Gruppen, ungleiche Varianzen (Welch-Test)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</a:p>
          <a:p>
            <a:pPr lvl="0"/>
            <a:r>
              <a:rPr b="1"/>
              <a:t>Gepaarter 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Verbundene Messungen (z.B. vorher-nachher)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nachher,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vorher, </a:t>
            </a:r>
            <a:r>
              <a:rPr>
                <a:solidFill>
                  <a:srgbClr val="657422"/>
                </a:solidFill>
                <a:latin typeface="Courier"/>
              </a:rPr>
              <a:t>paired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Toms Pyramide</a:t>
            </a:r>
          </a:p>
        </p:txBody>
      </p:sp>
      <p:pic>
        <p:nvPicPr>
          <p:cNvPr descr="images/tatto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193800"/>
            <a:ext cx="5080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Cohen’s d</a:t>
            </a:r>
            <a:r>
              <a:rPr/>
              <a:t>: Standardisierte Mittelwertdifferenz</a:t>
            </a:r>
          </a:p>
          <a:p>
            <a:pPr lvl="1"/>
            <a:r>
              <a:rPr/>
              <a:t>Kleine (d = 0.2), mittlere (d = 0.5) und große (d = 0.8) Effekte</a:t>
            </a:r>
          </a:p>
          <a:p>
            <a:pPr lvl="1"/>
            <a:r>
              <a:rPr/>
              <a:t>Berechnung in R:</a:t>
            </a:r>
          </a:p>
          <a:p>
            <a:pPr lvl="2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(effsize)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cohen.d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</a:p>
          <a:p>
            <a:pPr lvl="0"/>
            <a:r>
              <a:rPr b="1"/>
              <a:t>Hedges’ g</a:t>
            </a:r>
            <a:r>
              <a:rPr/>
              <a:t>: Korrektur für kleine Stichproben</a:t>
            </a:r>
          </a:p>
          <a:p>
            <a:pPr lvl="0"/>
            <a:r>
              <a:rPr b="1"/>
              <a:t>Bedeutung der Effektstärke</a:t>
            </a:r>
            <a:r>
              <a:rPr/>
              <a:t>: Praktische Relevanz vs. statistische Signifikanz</a:t>
            </a:r>
          </a:p>
        </p:txBody>
      </p:sp>
    </p:spTree>
  </p:cSld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t-Test-Ergebnissen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Boxplots mit Signifikanzmarkierungen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werte,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stat_summary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fun =</a:t>
            </a:r>
            <a:r>
              <a:rPr>
                <a:solidFill>
                  <a:srgbClr val="003B4F"/>
                </a:solidFill>
                <a:latin typeface="Courier"/>
              </a:rPr>
              <a:t> mean, </a:t>
            </a:r>
            <a:r>
              <a:rPr>
                <a:solidFill>
                  <a:srgbClr val="657422"/>
                </a:solidFill>
                <a:latin typeface="Courier"/>
              </a:rPr>
              <a:t>geom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"point"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shape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18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size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3</a:t>
            </a:r>
            <a:r>
              <a:rPr>
                <a:solidFill>
                  <a:srgbClr val="003B4F"/>
                </a:solidFill>
                <a:latin typeface="Courier"/>
              </a:rPr>
              <a:t>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Gruppenmittelwerte"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subtitle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"t-Test: p &lt; 0.05*"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Mittelwerte mit Konfidenzintervallen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(daten_summary,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mittelwert,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geom_bar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stat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"identity"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position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position_dodge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geom_errorbar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ymin =</a:t>
            </a:r>
            <a:r>
              <a:rPr>
                <a:solidFill>
                  <a:srgbClr val="003B4F"/>
                </a:solidFill>
                <a:latin typeface="Courier"/>
              </a:rPr>
              <a:t> mittelwert </a:t>
            </a:r>
            <a:r>
              <a:rPr>
                <a:solidFill>
                  <a:srgbClr val="5E5E5E"/>
                </a:solidFill>
                <a:latin typeface="Courier"/>
              </a:rPr>
              <a:t>-</a:t>
            </a:r>
            <a:r>
              <a:rPr>
                <a:solidFill>
                  <a:srgbClr val="003B4F"/>
                </a:solidFill>
                <a:latin typeface="Courier"/>
              </a:rPr>
              <a:t> ci, </a:t>
            </a:r>
            <a:r>
              <a:rPr>
                <a:solidFill>
                  <a:srgbClr val="657422"/>
                </a:solidFill>
                <a:latin typeface="Courier"/>
              </a:rPr>
              <a:t>ymax =</a:t>
            </a:r>
            <a:r>
              <a:rPr>
                <a:solidFill>
                  <a:srgbClr val="003B4F"/>
                </a:solidFill>
                <a:latin typeface="Courier"/>
              </a:rPr>
              <a:t> mittelwert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ci),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</a:t>
            </a:r>
            <a:r>
              <a:rPr>
                <a:solidFill>
                  <a:srgbClr val="657422"/>
                </a:solidFill>
                <a:latin typeface="Courier"/>
              </a:rPr>
              <a:t>width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0.2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position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position_dodge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0.9</a:t>
            </a:r>
            <a:r>
              <a:rPr>
                <a:solidFill>
                  <a:srgbClr val="003B4F"/>
                </a:solidFill>
                <a:latin typeface="Courier"/>
              </a:rPr>
              <a:t>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"Mittelwerte mit 95%-Konfidenzintervallen"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und Berichterstattung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Korrekte Interpretation des p-Werts</a:t>
            </a:r>
            <a:r>
              <a:rPr/>
              <a:t>: Häufige Fehlinterpretationen vermeiden</a:t>
            </a:r>
          </a:p>
          <a:p>
            <a:pPr lvl="0"/>
            <a:r>
              <a:rPr b="1"/>
              <a:t>Angabe des Konfidenzintervalls</a:t>
            </a:r>
            <a:r>
              <a:rPr/>
              <a:t>: Zusätzliche Information zur Präzision</a:t>
            </a:r>
          </a:p>
          <a:p>
            <a:pPr lvl="0"/>
            <a:r>
              <a:rPr b="1"/>
              <a:t>Standardisierte Berichtsform</a:t>
            </a:r>
            <a:r>
              <a:rPr/>
              <a:t>: APA-Style für wissenschaftliche Publikationen</a:t>
            </a:r>
          </a:p>
          <a:p>
            <a:pPr lvl="0"/>
            <a:r>
              <a:rPr b="1"/>
              <a:t>Beispiel</a:t>
            </a:r>
            <a:r>
              <a:rPr/>
              <a:t>: “Ein unabhängiger t-Test zeigte einen signifikanten Unterschied zwischen den Gruppen (t(28) = 2.45, p = 0.02, d = 0.89). Die Experimentalgruppe (M = 25.3, SD = 4.2) erzielte höhere Werte als die Kontrollgruppe (M = 21.7, SD = 3.8).”</a:t>
            </a:r>
          </a:p>
        </p:txBody>
      </p:sp>
    </p:spTree>
  </p:cSld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8: ANOVA und Umfragedesign</a:t>
            </a:r>
          </a:p>
        </p:txBody>
      </p:sp>
    </p:spTree>
  </p:cSld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ANOVA-Grundlagen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Vom t-Test zur ANOVA</a:t>
                </a:r>
                <a:r>
                  <a:rPr/>
                  <a:t>: Natürliche Erweiterung für mehr als zwei Gruppen</a:t>
                </a:r>
              </a:p>
              <a:p>
                <a:pPr lvl="0"/>
                <a:r>
                  <a:rPr b="1"/>
                  <a:t>Varianzzerlegung</a:t>
                </a:r>
                <a:r>
                  <a:rPr/>
                  <a:t>: Zwischen- vs. Innerhalb-Gruppenvarianz</a:t>
                </a:r>
              </a:p>
              <a:p>
                <a:pPr lvl="0"/>
                <a:r>
                  <a:rPr b="1"/>
                  <a:t>F-Verteilung und F-Statistik</a:t>
                </a:r>
                <a:r>
                  <a:rPr/>
                  <a:t>: Verhältnis der Varianzen</a:t>
                </a:r>
              </a:p>
              <a:p>
                <a:pPr lvl="0"/>
                <a:r>
                  <a:rPr b="1"/>
                  <a:t>Grundformel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F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Varianz zwischen Gruppen</m:t>
                        </m:r>
                      </m:num>
                      <m:den>
                        <m:r>
                          <m:rPr>
                            <m:nor/>
                            <m:sty m:val="p"/>
                          </m:rPr>
                          <m:t>Varianz innerhalb Gruppen</m:t>
                        </m:r>
                      </m:den>
                    </m:f>
                  </m:oMath>
                </a14:m>
              </a:p>
            </p:txBody>
          </p:sp>
        </mc:Choice>
      </mc:AlternateContent>
    </p:spTree>
  </p:cSld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Einfaktorielle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Normalverteilung der Residuen</a:t>
            </a:r>
          </a:p>
          <a:p>
            <a:pPr lvl="1"/>
            <a:r>
              <a:rPr/>
              <a:t>Homoskedastizität (Varianzhomogenität)</a:t>
            </a:r>
          </a:p>
          <a:p>
            <a:pPr lvl="1"/>
            <a:r>
              <a:rPr/>
              <a:t>Unabhängigkeit der Beobachtungen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Einfaktorielle ANOVA</a:t>
            </a:r>
            <a:br/>
            <a:r>
              <a:rPr>
                <a:solidFill>
                  <a:srgbClr val="003B4F"/>
                </a:solidFill>
                <a:latin typeface="Courier"/>
              </a:rPr>
              <a:t>anova_result &lt;- </a:t>
            </a:r>
            <a:r>
              <a:rPr>
                <a:solidFill>
                  <a:srgbClr val="4758AB"/>
                </a:solidFill>
                <a:latin typeface="Courier"/>
              </a:rPr>
              <a:t>aov</a:t>
            </a:r>
            <a:r>
              <a:rPr>
                <a:solidFill>
                  <a:srgbClr val="003B4F"/>
                </a:solidFill>
                <a:latin typeface="Courier"/>
              </a:rPr>
              <a:t>(werte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</a:p>
        </p:txBody>
      </p:sp>
    </p:spTree>
  </p:cSld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Post-hoc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Warum Post-hoc Tests?</a:t>
            </a:r>
            <a:r>
              <a:rPr/>
              <a:t>: ANOVA sagt nur, dass Unterschiede existieren</a:t>
            </a:r>
          </a:p>
          <a:p>
            <a:pPr lvl="0"/>
            <a:r>
              <a:rPr b="1"/>
              <a:t>Tukey’s HSD</a:t>
            </a:r>
            <a:r>
              <a:rPr/>
              <a:t>: Häufig verwendeter Test für alle paarweisen Vergleiche</a:t>
            </a:r>
          </a:p>
          <a:p>
            <a:pPr lvl="0"/>
            <a:r>
              <a:rPr b="1"/>
              <a:t>Bonferroni-Korrektur</a:t>
            </a:r>
            <a:r>
              <a:rPr/>
              <a:t>: Kontrolle des Alpha-Fehlers bei multiplen Vergleichen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Tukey's HSD</a:t>
            </a:r>
            <a:br/>
            <a:r>
              <a:rPr>
                <a:solidFill>
                  <a:srgbClr val="4758AB"/>
                </a:solidFill>
                <a:latin typeface="Courier"/>
              </a:rPr>
              <a:t>TukeyHSD</a:t>
            </a:r>
            <a:r>
              <a:rPr>
                <a:solidFill>
                  <a:srgbClr val="003B4F"/>
                </a:solidFill>
                <a:latin typeface="Courier"/>
              </a:rPr>
              <a:t>(anova_result)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Alternativ mit dem Paket 'multcomp'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(multcomp)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post_hoc &lt;- </a:t>
            </a:r>
            <a:r>
              <a:rPr>
                <a:solidFill>
                  <a:srgbClr val="4758AB"/>
                </a:solidFill>
                <a:latin typeface="Courier"/>
              </a:rPr>
              <a:t>glht</a:t>
            </a:r>
            <a:r>
              <a:rPr>
                <a:solidFill>
                  <a:srgbClr val="003B4F"/>
                </a:solidFill>
                <a:latin typeface="Courier"/>
              </a:rPr>
              <a:t>(anova_result, </a:t>
            </a:r>
            <a:r>
              <a:rPr>
                <a:solidFill>
                  <a:srgbClr val="657422"/>
                </a:solidFill>
                <a:latin typeface="Courier"/>
              </a:rPr>
              <a:t>linfct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mcp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gruppe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"Tukey"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(post_hoc)</a:t>
            </a:r>
          </a:p>
        </p:txBody>
      </p:sp>
    </p:spTree>
  </p:cSld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ANOVA-Ergebnissen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Boxplots mit Post-hoc-Informationen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(ggplot2)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ggplot</a:t>
            </a:r>
            <a:r>
              <a:rPr>
                <a:solidFill>
                  <a:srgbClr val="003B4F"/>
                </a:solidFill>
                <a:latin typeface="Courier"/>
              </a:rPr>
              <a:t>(daten, </a:t>
            </a:r>
            <a:r>
              <a:rPr>
                <a:solidFill>
                  <a:srgbClr val="4758AB"/>
                </a:solidFill>
                <a:latin typeface="Courier"/>
              </a:rPr>
              <a:t>aes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x =</a:t>
            </a:r>
            <a:r>
              <a:rPr>
                <a:solidFill>
                  <a:srgbClr val="003B4F"/>
                </a:solidFill>
                <a:latin typeface="Courier"/>
              </a:rPr>
              <a:t> gruppe, </a:t>
            </a:r>
            <a:r>
              <a:rPr>
                <a:solidFill>
                  <a:srgbClr val="657422"/>
                </a:solidFill>
                <a:latin typeface="Courier"/>
              </a:rPr>
              <a:t>y =</a:t>
            </a:r>
            <a:r>
              <a:rPr>
                <a:solidFill>
                  <a:srgbClr val="003B4F"/>
                </a:solidFill>
                <a:latin typeface="Courier"/>
              </a:rPr>
              <a:t> werte, </a:t>
            </a:r>
            <a:r>
              <a:rPr>
                <a:solidFill>
                  <a:srgbClr val="657422"/>
                </a:solidFill>
                <a:latin typeface="Courier"/>
              </a:rPr>
              <a:t>fill =</a:t>
            </a:r>
            <a:r>
              <a:rPr>
                <a:solidFill>
                  <a:srgbClr val="003B4F"/>
                </a:solidFill>
                <a:latin typeface="Courier"/>
              </a:rPr>
              <a:t> gruppe))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geom_boxplot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theme_minimal</a:t>
            </a:r>
            <a:r>
              <a:rPr>
                <a:solidFill>
                  <a:srgbClr val="003B4F"/>
                </a:solidFill>
                <a:latin typeface="Courier"/>
              </a:rPr>
              <a:t>()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labs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"Vergleich der Gruppen (ANOVA)"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subtitle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"F(2, 57) = 14.3, p &lt; 0.001"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  <a:p>
            <a:pPr lvl="0"/>
            <a:r>
              <a:rPr b="1"/>
              <a:t>Interaktionsplots (für mehrfaktorielle ANOVA)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Für mehrfaktorielle ANOVA</a:t>
            </a:r>
            <a:br/>
            <a:r>
              <a:rPr>
                <a:solidFill>
                  <a:srgbClr val="4758AB"/>
                </a:solidFill>
                <a:latin typeface="Courier"/>
              </a:rPr>
              <a:t>interaction.plot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faktor2,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werte,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mean,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"Mittelwert"</a:t>
            </a:r>
            <a:r>
              <a:rPr>
                <a:solidFill>
                  <a:srgbClr val="003B4F"/>
                </a:solidFill>
                <a:latin typeface="Courier"/>
              </a:rPr>
              <a:t>,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       </a:t>
            </a:r>
            <a:r>
              <a:rPr>
                <a:solidFill>
                  <a:srgbClr val="657422"/>
                </a:solidFill>
                <a:latin typeface="Courier"/>
              </a:rPr>
              <a:t>trace.label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"Faktor 2"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Umfragen und Datenerhebung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Grundsätzliche Aspekte der Datenerhebung</a:t>
            </a:r>
          </a:p>
          <a:p>
            <a:pPr lvl="0"/>
            <a:r>
              <a:rPr b="1"/>
              <a:t>Primärdaten vs. Sekundärdaten</a:t>
            </a:r>
            <a:r>
              <a:rPr/>
              <a:t>: Vor- und Nachteile</a:t>
            </a:r>
          </a:p>
          <a:p>
            <a:pPr lvl="0"/>
            <a:r>
              <a:rPr b="1"/>
              <a:t>Quantitative vs. qualitative Forschung</a:t>
            </a:r>
            <a:r>
              <a:rPr/>
              <a:t>: Unterschiedliche Ansätze und Zielsetzungen</a:t>
            </a:r>
          </a:p>
          <a:p>
            <a:pPr lvl="0"/>
            <a:r>
              <a:rPr b="1"/>
              <a:t>Mixed Methods</a:t>
            </a:r>
            <a:r>
              <a:rPr/>
              <a:t>: Kombination verschiedener Ansätze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Umfragedesign</a:t>
            </a:r>
          </a:p>
          <a:p>
            <a:pPr lvl="0"/>
            <a:r>
              <a:rPr b="1"/>
              <a:t>Fragentypen</a:t>
            </a:r>
            <a:r>
              <a:rPr/>
              <a:t>:</a:t>
            </a:r>
          </a:p>
          <a:p>
            <a:pPr lvl="1"/>
            <a:r>
              <a:rPr/>
              <a:t>Offene vs. geschlossene Fragen</a:t>
            </a:r>
          </a:p>
          <a:p>
            <a:pPr lvl="1"/>
            <a:r>
              <a:rPr/>
              <a:t>Single-Choice vs. Multiple-Choice</a:t>
            </a:r>
          </a:p>
          <a:p>
            <a:pPr lvl="1"/>
            <a:r>
              <a:rPr/>
              <a:t>Likert-Skalen: Abstufungen und Best Practices</a:t>
            </a:r>
          </a:p>
          <a:p>
            <a:pPr lvl="0"/>
            <a:r>
              <a:rPr b="1"/>
              <a:t>Skalendesign</a:t>
            </a:r>
            <a:r>
              <a:rPr/>
              <a:t>:</a:t>
            </a:r>
          </a:p>
          <a:p>
            <a:pPr lvl="1"/>
            <a:r>
              <a:rPr/>
              <a:t>Balance: Gleiche Anzahl positiver und negativer Optionen</a:t>
            </a:r>
          </a:p>
          <a:p>
            <a:pPr lvl="1"/>
            <a:r>
              <a:rPr/>
              <a:t>Neutraloption: Ja oder nein?</a:t>
            </a:r>
          </a:p>
          <a:p>
            <a:pPr lvl="1"/>
            <a:r>
              <a:rPr/>
              <a:t>Skalenlänge: 5-, 7- oder 10-Punkt-Skalen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Typische Fehlerquellen und Verzerrungen</a:t>
            </a:r>
          </a:p>
          <a:p>
            <a:pPr lvl="0"/>
            <a:r>
              <a:rPr b="1"/>
              <a:t>Stichprobenverzerrung (Sampling Bias)</a:t>
            </a:r>
            <a:r>
              <a:rPr/>
              <a:t>:</a:t>
            </a:r>
          </a:p>
          <a:p>
            <a:pPr lvl="1"/>
            <a:r>
              <a:rPr/>
              <a:t>Convenience Sampling</a:t>
            </a:r>
          </a:p>
          <a:p>
            <a:pPr lvl="1"/>
            <a:r>
              <a:rPr/>
              <a:t>Self-Selection Bias</a:t>
            </a:r>
          </a:p>
          <a:p>
            <a:pPr lvl="1"/>
            <a:r>
              <a:rPr/>
              <a:t>Non-Response Bias</a:t>
            </a:r>
          </a:p>
          <a:p>
            <a:pPr lvl="0"/>
            <a:r>
              <a:rPr b="1"/>
              <a:t>Antwortverzerrungen</a:t>
            </a:r>
            <a:r>
              <a:rPr/>
              <a:t>:</a:t>
            </a:r>
          </a:p>
          <a:p>
            <a:pPr lvl="1"/>
            <a:r>
              <a:rPr/>
              <a:t>Social Desirability Bias</a:t>
            </a:r>
          </a:p>
          <a:p>
            <a:pPr lvl="1"/>
            <a:r>
              <a:rPr/>
              <a:t>Acquiescence Bias (Ja-Sage-Tendenz)</a:t>
            </a:r>
          </a:p>
          <a:p>
            <a:pPr lvl="1"/>
            <a:r>
              <a:rPr/>
              <a:t>Extremity Bias (Tendenz zu Extremantworten)</a:t>
            </a:r>
          </a:p>
          <a:p>
            <a:pPr lvl="1"/>
            <a:r>
              <a:rPr/>
              <a:t>Central Tendency Bias (Tendenz zur Mitte)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Fallbeispiele von Verzerrungen</a:t>
            </a:r>
          </a:p>
          <a:p>
            <a:pPr lvl="0"/>
            <a:r>
              <a:rPr b="1"/>
              <a:t>Survivorship Bias</a:t>
            </a:r>
            <a:r>
              <a:rPr/>
              <a:t>: Beobachtungen der “Überlebenden”</a:t>
            </a:r>
          </a:p>
          <a:p>
            <a:pPr lvl="0"/>
            <a:r>
              <a:rPr b="1"/>
              <a:t>Verzerrung durch fehlende Daten</a:t>
            </a:r>
            <a:r>
              <a:rPr/>
              <a:t>: Systematische vs. zufällige fehlende Werte</a:t>
            </a:r>
          </a:p>
          <a:p>
            <a:pPr lvl="0"/>
            <a:r>
              <a:rPr b="1"/>
              <a:t>Kulturelle Unterschiede in der Beantwortung</a:t>
            </a:r>
            <a:r>
              <a:rPr/>
              <a:t>: Internationale Studien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Praktische Tipps für bessere Umfragen</a:t>
            </a:r>
          </a:p>
          <a:p>
            <a:pPr lvl="0"/>
            <a:r>
              <a:rPr b="1"/>
              <a:t>Frageformulierung</a:t>
            </a:r>
            <a:r>
              <a:rPr/>
              <a:t>: Klar, präzise, neutral</a:t>
            </a:r>
          </a:p>
          <a:p>
            <a:pPr lvl="0"/>
            <a:r>
              <a:rPr b="1"/>
              <a:t>Umfragelänge</a:t>
            </a:r>
            <a:r>
              <a:rPr/>
              <a:t>: Ermüdung und Abbruchquoten</a:t>
            </a:r>
          </a:p>
          <a:p>
            <a:pPr lvl="0"/>
            <a:r>
              <a:rPr b="1"/>
              <a:t>Pretests durchführen</a:t>
            </a:r>
            <a:r>
              <a:rPr/>
              <a:t>: Frühe Probleme erkennen</a:t>
            </a:r>
          </a:p>
          <a:p>
            <a:pPr lvl="0"/>
            <a:r>
              <a:rPr b="1"/>
              <a:t>Datenqualitätsprüfung</a:t>
            </a:r>
            <a:r>
              <a:rPr/>
              <a:t>: Validierung während und nach der Erhebung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Online-Tools und Software</a:t>
            </a:r>
          </a:p>
          <a:p>
            <a:pPr lvl="0"/>
            <a:r>
              <a:rPr b="1"/>
              <a:t>Umfragetools</a:t>
            </a:r>
            <a:r>
              <a:rPr/>
              <a:t>: SurveyMonkey, Google Forms, LimeSurvey, Qualtrics</a:t>
            </a:r>
          </a:p>
          <a:p>
            <a:pPr lvl="0"/>
            <a:r>
              <a:rPr b="1"/>
              <a:t>Integration mit R</a:t>
            </a:r>
            <a:r>
              <a:rPr/>
              <a:t>: Datenimport und -analyse</a:t>
            </a:r>
          </a:p>
        </p:txBody>
      </p:sp>
    </p:spTree>
  </p:cSld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9: Korrelationsanalyse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oder Informationen?</a:t>
            </a:r>
          </a:p>
        </p:txBody>
      </p:sp>
      <p:pic>
        <p:nvPicPr>
          <p:cNvPr descr="images/daten-oder-information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48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Grundkonzepte der 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Stärke und Richtung eines Zusammenhangs zwischen Variablen</a:t>
            </a:r>
          </a:p>
          <a:p>
            <a:pPr lvl="0"/>
            <a:r>
              <a:rPr b="1"/>
              <a:t>Unterschied zu Kausalität</a:t>
            </a:r>
            <a:r>
              <a:rPr/>
              <a:t>: Korrelation impliziert keine Ursache-Wirkungs-Beziehung</a:t>
            </a:r>
          </a:p>
          <a:p>
            <a:pPr lvl="0"/>
            <a:r>
              <a:rPr b="1"/>
              <a:t>Gemeinsame Varianz</a:t>
            </a:r>
            <a:r>
              <a:rPr/>
              <a:t>: Was der Korrelationskoeffizient wirklich misst</a:t>
            </a:r>
          </a:p>
        </p:txBody>
      </p:sp>
    </p:spTree>
  </p:cSld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Kovarianz zur Korrelation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Kovarianz</a:t>
                </a:r>
                <a:r>
                  <a:rPr/>
                  <a:t>: Unstandarisiertes Maß für gemeinsame Variation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rPr>
                        <m:nor/>
                        <m:sty m:val="p"/>
                      </m:rPr>
                      <m:t>Cov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  <m:r>
                          <m:rPr>
                            <m:sty m:val="p"/>
                          </m:rP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t>1</m:t>
                        </m:r>
                      </m:num>
                      <m:den>
                        <m:r>
                          <m:t>n</m:t>
                        </m:r>
                        <m:r>
                          <m:rPr>
                            <m:sty m:val="p"/>
                          </m:rPr>
                          <m:t>−</m:t>
                        </m:r>
                        <m:r>
                          <m:t>1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ff"/>
                        <m:supHide m:val="off"/>
                      </m:naryPr>
                      <m:sub>
                        <m:r>
                          <m:t>i</m:t>
                        </m:r>
                        <m:r>
                          <m:rPr>
                            <m:sty m:val="p"/>
                          </m:rP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sSub>
                              <m:e>
                                <m:r>
                                  <m:t>x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m:t>−</m:t>
                            </m:r>
                            <m:acc>
                              <m:accPr>
                                <m:chr m:val="‾"/>
                              </m:accPr>
                              <m:e>
                                <m:r>
                                  <m:t>x</m:t>
                                </m:r>
                              </m:e>
                            </m:acc>
                          </m:e>
                        </m:d>
                      </m:e>
                    </m:nary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−</m:t>
                        </m:r>
                        <m:acc>
                          <m:accPr>
                            <m:chr m:val="‾"/>
                          </m:accPr>
                          <m:e>
                            <m:r>
                              <m:t>y</m:t>
                            </m:r>
                          </m:e>
                        </m:acc>
                      </m:e>
                    </m:d>
                  </m:oMath>
                </a14:m>
              </a:p>
              <a:p>
                <a:pPr lvl="0"/>
                <a:r>
                  <a:rPr b="1"/>
                  <a:t>Pearson-Korrelation</a:t>
                </a:r>
                <a:r>
                  <a:rPr/>
                  <a:t>: Standardisierte Kovarianz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rPr>
                        <m:sty m:val="p"/>
                      </m:rPr>
                      <m:t>=</m:t>
                    </m:r>
                    <m:f>
                      <m:fPr>
                        <m:type m:val="bar"/>
                      </m:fPr>
                      <m:num>
                        <m:r>
                          <m:rPr>
                            <m:nor/>
                            <m:sty m:val="p"/>
                          </m:rPr>
                          <m:t>Cov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X</m:t>
                            </m:r>
                            <m:r>
                              <m:rPr>
                                <m:sty m:val="p"/>
                              </m:rPr>
                              <m:t>,</m:t>
                            </m:r>
                            <m:r>
                              <m:t>Y</m:t>
                            </m:r>
                          </m:e>
                        </m:d>
                      </m:num>
                      <m:den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X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m:t>⋅</m:t>
                        </m:r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Y</m:t>
                            </m:r>
                          </m:sub>
                        </m:sSub>
                      </m:den>
                    </m:f>
                  </m:oMath>
                </a14:m>
              </a:p>
              <a:p>
                <a:pPr lvl="1"/>
                <a:r>
                  <a:rPr/>
                  <a:t>Wertebereich: -1 bis +1</a:t>
                </a:r>
              </a:p>
            </p:txBody>
          </p:sp>
        </mc:Choice>
      </mc:AlternateContent>
    </p:spTree>
  </p:cSld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Pearson-Korrelation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Voraussetzungen</a:t>
            </a:r>
            <a:r>
              <a:rPr/>
              <a:t>:</a:t>
            </a:r>
          </a:p>
          <a:p>
            <a:pPr lvl="1"/>
            <a:r>
              <a:rPr/>
              <a:t>Lineare Beziehung</a:t>
            </a:r>
          </a:p>
          <a:p>
            <a:pPr lvl="1"/>
            <a:r>
              <a:rPr/>
              <a:t>Normalverteilung der Variablen (für Hypothesentests)</a:t>
            </a:r>
          </a:p>
          <a:p>
            <a:pPr lvl="1"/>
            <a:r>
              <a:rPr/>
              <a:t>Keine Ausreißer (starker Einfluss auf r)</a:t>
            </a:r>
          </a:p>
          <a:p>
            <a:pPr lvl="0"/>
            <a:r>
              <a:rPr b="1"/>
              <a:t>Interpretation der Stärke</a:t>
            </a:r>
            <a:r>
              <a:rPr/>
              <a:t>:</a:t>
            </a:r>
          </a:p>
          <a:p>
            <a:pPr lvl="1"/>
            <a:r>
              <a:rPr/>
              <a:t>Schwach: |r| ≈ 0.1-0.3</a:t>
            </a:r>
          </a:p>
          <a:p>
            <a:pPr lvl="1"/>
            <a:r>
              <a:rPr/>
              <a:t>Mittel: |r| ≈ 0.3-0.5</a:t>
            </a:r>
          </a:p>
          <a:p>
            <a:pPr lvl="1"/>
            <a:r>
              <a:rPr/>
              <a:t>Stark: |r| &gt; 0.5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Pearson-Korrelation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cor.test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"pearson"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Alternative Korrelationsmaße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Spearman-Rangkorrelation</a:t>
            </a:r>
            <a:r>
              <a:rPr/>
              <a:t>: Für ordinale Daten oder nicht-lineare monotone Beziehungen</a:t>
            </a:r>
          </a:p>
          <a:p>
            <a:pPr lvl="1"/>
            <a:r>
              <a:rPr/>
              <a:t>Formel: Pearson-Korrelation der rangtransformierten Daten</a:t>
            </a:r>
          </a:p>
          <a:p>
            <a:pPr lvl="1"/>
            <a:r>
              <a:rPr/>
              <a:t>Robuster gegenüber Ausreißern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"spearman")</a:t>
            </a:r>
          </a:p>
          <a:p>
            <a:pPr lvl="0"/>
            <a:r>
              <a:rPr b="1"/>
              <a:t>Kendall’s Tau</a:t>
            </a:r>
            <a:r>
              <a:rPr/>
              <a:t>: Alternative rangbasierte Korrelation</a:t>
            </a:r>
          </a:p>
          <a:p>
            <a:pPr lvl="1"/>
            <a:r>
              <a:rPr/>
              <a:t>Basiert auf konkordanten vs. diskordanten Paaren</a:t>
            </a:r>
          </a:p>
          <a:p>
            <a:pPr lvl="1"/>
            <a:r>
              <a:rPr/>
              <a:t>Robuster bei kleinen Stichproben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cor.test(daten$x, daten$y, method = "kendall")</a:t>
            </a:r>
          </a:p>
        </p:txBody>
      </p:sp>
    </p:spTree>
  </p:cSld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Korrelationen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Streudiagramme (Scatterplots)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y, </a:t>
            </a:r>
            <a:r>
              <a:rPr>
                <a:solidFill>
                  <a:srgbClr val="657422"/>
                </a:solidFill>
                <a:latin typeface="Courier"/>
              </a:rPr>
              <a:t>main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"Streudiagramm"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</a:t>
            </a:r>
            <a:r>
              <a:rPr>
                <a:solidFill>
                  <a:srgbClr val="657422"/>
                </a:solidFill>
                <a:latin typeface="Courier"/>
              </a:rPr>
              <a:t>xlab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X"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ylab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"Variable Y"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abline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x),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"red"</a:t>
            </a:r>
            <a:r>
              <a:rPr>
                <a:solidFill>
                  <a:srgbClr val="003B4F"/>
                </a:solidFill>
                <a:latin typeface="Courier"/>
              </a:rPr>
              <a:t>)  </a:t>
            </a:r>
            <a:r>
              <a:rPr>
                <a:solidFill>
                  <a:srgbClr val="5E5E5E"/>
                </a:solidFill>
                <a:latin typeface="Courier"/>
              </a:rPr>
              <a:t># Regressionslinie</a:t>
            </a:r>
          </a:p>
          <a:p>
            <a:pPr lvl="0"/>
            <a:r>
              <a:rPr b="1"/>
              <a:t>Korrelationsmatrizen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Einfache Korrelationsmatrix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Visualisierung mit corrplot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(corrplot)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corrplot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cor</a:t>
            </a:r>
            <a:r>
              <a:rPr>
                <a:solidFill>
                  <a:srgbClr val="003B4F"/>
                </a:solidFill>
                <a:latin typeface="Courier"/>
              </a:rPr>
              <a:t>(daten[,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"var1"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"var2"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"var3"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"var4"</a:t>
            </a:r>
            <a:r>
              <a:rPr>
                <a:solidFill>
                  <a:srgbClr val="003B4F"/>
                </a:solidFill>
                <a:latin typeface="Courier"/>
              </a:rPr>
              <a:t>)]),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method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"circle"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"upper"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 </a:t>
            </a:r>
            <a:r>
              <a:rPr>
                <a:solidFill>
                  <a:srgbClr val="657422"/>
                </a:solidFill>
                <a:latin typeface="Courier"/>
              </a:rPr>
              <a:t>addCoef.col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"black"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number.cex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AD0000"/>
                </a:solidFill>
                <a:latin typeface="Courier"/>
              </a:rPr>
              <a:t>0.7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Fallstricke und Fehlinterpretationen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Scheinkorrelationen</a:t>
            </a:r>
            <a:r>
              <a:rPr/>
              <a:t>: Effekt von Drittvariablen</a:t>
            </a:r>
          </a:p>
          <a:p>
            <a:pPr lvl="0"/>
            <a:r>
              <a:rPr b="1"/>
              <a:t>Nichtlineare Beziehungen</a:t>
            </a:r>
            <a:r>
              <a:rPr/>
              <a:t>: Wenn r = 0 trotz starkem Zusammenhang</a:t>
            </a:r>
          </a:p>
          <a:p>
            <a:pPr lvl="0"/>
            <a:r>
              <a:rPr b="1"/>
              <a:t>Aggregationsprobleme</a:t>
            </a:r>
            <a:r>
              <a:rPr/>
              <a:t>: Simpson’s Paradoxon</a:t>
            </a:r>
          </a:p>
          <a:p>
            <a:pPr lvl="0"/>
            <a:r>
              <a:rPr b="1"/>
              <a:t>Extremwerte und Ausreißer</a:t>
            </a:r>
            <a:r>
              <a:rPr/>
              <a:t>: Starker Einfluss auf die Korrelation</a:t>
            </a:r>
          </a:p>
        </p:txBody>
      </p:sp>
    </p:spTree>
  </p:cSld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Inter-Rater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Definition</a:t>
            </a:r>
            <a:r>
              <a:rPr/>
              <a:t>: Konsistenz zwischen verschiedenen Beurteilern</a:t>
            </a:r>
          </a:p>
          <a:p>
            <a:pPr lvl="0"/>
            <a:r>
              <a:rPr b="1"/>
              <a:t>Anwendungsbereiche</a:t>
            </a:r>
            <a:r>
              <a:rPr/>
              <a:t>: Subjektive Bewertungen, medizinische Diagnosen, Content-Analysen</a:t>
            </a:r>
          </a:p>
          <a:p>
            <a:pPr lvl="0"/>
            <a:r>
              <a:rPr b="1"/>
              <a:t>Maße für kategoriale Daten</a:t>
            </a:r>
            <a:r>
              <a:rPr/>
              <a:t>:</a:t>
            </a:r>
          </a:p>
          <a:p>
            <a:pPr lvl="1"/>
            <a:r>
              <a:rPr/>
              <a:t>Cohen’s Kappa (zwei Rater)</a:t>
            </a:r>
          </a:p>
          <a:p>
            <a:pPr lvl="1"/>
            <a:r>
              <a:rPr/>
              <a:t>Fleiss’ Kappa (mehr als zwei Rater)</a:t>
            </a:r>
          </a:p>
          <a:p>
            <a:pPr lvl="0"/>
            <a:r>
              <a:rPr b="1"/>
              <a:t>Maße für kontinuierliche Daten</a:t>
            </a:r>
            <a:r>
              <a:rPr/>
              <a:t>:</a:t>
            </a:r>
          </a:p>
          <a:p>
            <a:pPr lvl="1"/>
            <a:r>
              <a:rPr/>
              <a:t>Intraclass Correlation Coefficient (ICC)</a:t>
            </a:r>
          </a:p>
          <a:p>
            <a:pPr lvl="0"/>
            <a:r>
              <a:rPr b="1"/>
              <a:t>Durchführung in R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Cohen’s Kappa für zwei Rater</a:t>
            </a:r>
          </a:p>
          <a:p>
            <a:pPr lvl="1" indent="0" marL="342900">
              <a:buNone/>
            </a:pPr>
            <a:r>
              <a:rPr/>
              <a:t>library(irr) kappa2(ratings[, c(“rater1”, “rater2”)])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ICC für kontinuierliche Bewertungen</a:t>
            </a:r>
          </a:p>
          <a:p>
            <a:pPr lvl="1" indent="0" marL="342900">
              <a:buNone/>
            </a:pPr>
            <a:r>
              <a:rPr/>
              <a:t>icc(ratings[, c(“rater1”, “rater2”, “rater3”)])</a:t>
            </a:r>
          </a:p>
          <a:p>
            <a:pPr lvl="0"/>
            <a:r>
              <a:rPr b="1"/>
              <a:t>Interpretation</a:t>
            </a:r>
            <a:r>
              <a:rPr/>
              <a:t>: Abstufungen von “schlecht” bis “ausgezeichnet”</a:t>
            </a:r>
          </a:p>
        </p:txBody>
      </p:sp>
    </p:spTree>
  </p:cSld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10: Einfache Lineare Regression</a:t>
            </a:r>
          </a:p>
        </p:txBody>
      </p:sp>
    </p:spTree>
  </p:cSld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Korrelation zur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Unterschied</a:t>
            </a:r>
            <a:r>
              <a:rPr/>
              <a:t>: Korrelation beschreibt Zusammenhang, Regression ermöglicht Vorhersagen</a:t>
            </a:r>
          </a:p>
          <a:p>
            <a:pPr lvl="0"/>
            <a:r>
              <a:rPr b="1"/>
              <a:t>Abhängige vs. unabhängige Variable</a:t>
            </a:r>
            <a:r>
              <a:rPr/>
              <a:t>: Y als Funktion von X</a:t>
            </a:r>
          </a:p>
          <a:p>
            <a:pPr lvl="0"/>
            <a:r>
              <a:rPr b="1"/>
              <a:t>Lineare Beziehung</a:t>
            </a:r>
            <a:r>
              <a:rPr/>
              <a:t>: Modellierung durch eine Gerade</a:t>
            </a:r>
          </a:p>
        </p:txBody>
      </p:sp>
    </p:spTree>
  </p:cSld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lineare Regressionsmodell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t>Y</m:t>
                    </m:r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  <m:r>
                      <m:rPr>
                        <m:sty m:val="p"/>
                      </m:rPr>
                      <m:t>+</m:t>
                    </m:r>
                    <m:r>
                      <m:t>ε</m:t>
                    </m:r>
                  </m:oMath>
                </a14:m>
              </a:p>
              <a:p>
                <a:pPr lvl="0"/>
                <a:r>
                  <a:rPr b="1"/>
                  <a:t>Parameter</a:t>
                </a:r>
                <a:r>
                  <a:rPr/>
                  <a:t>:</a:t>
                </a:r>
              </a:p>
              <a:p>
                <a:pPr lvl="1"/>
                <a:r>
                  <a:rPr/>
                  <a:t>Achsenabschnitt (Intercept)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: Wert von Y, wenn X = 0</a:t>
                </a:r>
              </a:p>
              <a:p>
                <a:pPr lvl="1"/>
                <a:r>
                  <a:rPr/>
                  <a:t>Steigung (Slope)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: Änderung in Y bei Erhöhung von X um eine Einheit</a:t>
                </a:r>
              </a:p>
              <a:p>
                <a:pPr lvl="1"/>
                <a:r>
                  <a:rPr/>
                  <a:t>Fehlerterm </a:t>
                </a:r>
                <a14:m>
                  <m:oMath xmlns:m="http://schemas.openxmlformats.org/officeDocument/2006/math">
                    <m:r>
                      <m:t>ε</m:t>
                    </m:r>
                  </m:oMath>
                </a14:m>
                <a:r>
                  <a:rPr/>
                  <a:t>: Zufällige Abweichung (normalverteilt mit Mittelwert 0)</a:t>
                </a:r>
              </a:p>
              <a:p>
                <a:pPr lvl="0"/>
                <a:r>
                  <a:rPr b="1"/>
                  <a:t>Kleinstquadrateschätzung</a:t>
                </a:r>
                <a:r>
                  <a:rPr/>
                  <a:t>: Minimierung der quadrierten Residuen</a:t>
                </a:r>
              </a:p>
            </p:txBody>
          </p:sp>
        </mc:Choice>
      </mc:AlternateContent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/>
                <a:gridCol w="1651000"/>
                <a:gridCol w="1651000"/>
                <a:gridCol w="1651000"/>
                <a:gridCol w="1651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 Einheit / Merkmalsträger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Merkmal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Ausprägung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 / Skala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Erläuterung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Haarfarbe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Postleitzahl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22703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nominalskaliert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Schulabschluss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Abitur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Kategorial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Sport-Team 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Tabellenplatz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ordinalskaliert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willkürliche Abstände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Körpertemperatur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36,5°C.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intervallskaliert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 Nullpunkt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Alter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Numerisch / verhältnisskal.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keine Negativwerte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 lineare Regression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Modell erstellen</a:t>
            </a:r>
          </a:p>
          <a:p>
            <a:pPr lvl="1" indent="0" marL="342900">
              <a:buNone/>
            </a:pPr>
            <a:r>
              <a:rPr/>
              <a:t>model &lt;- lm(y ~ x, data = daten)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Zusammenfassung anzeigen</a:t>
            </a:r>
          </a:p>
          <a:p>
            <a:pPr lvl="1" indent="0" marL="342900">
              <a:buNone/>
            </a:pPr>
            <a:r>
              <a:rPr/>
              <a:t>summary(model)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Diagnostische Plots</a:t>
            </a:r>
          </a:p>
          <a:p>
            <a:pPr lvl="1" indent="0" marL="342900">
              <a:buNone/>
            </a:pPr>
            <a:r>
              <a:rPr/>
              <a:t>par(mfrow = c(2, 2)) plot(model)</a:t>
            </a:r>
          </a:p>
        </p:txBody>
      </p:sp>
    </p:spTree>
  </p:cSld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Ergebnisse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Regressionskoeffizienten</a:t>
            </a:r>
            <a:r>
              <a:rPr/>
              <a:t>: Bedeutung von Intercept und Slope</a:t>
            </a:r>
          </a:p>
          <a:p>
            <a:pPr lvl="0"/>
            <a:r>
              <a:rPr b="1"/>
              <a:t>Standardfehler der Koeffizienten</a:t>
            </a:r>
            <a:r>
              <a:rPr/>
              <a:t>: Präzision der Schätzung</a:t>
            </a:r>
          </a:p>
          <a:p>
            <a:pPr lvl="0"/>
            <a:r>
              <a:rPr b="1"/>
              <a:t>t-Werte und p-Werte</a:t>
            </a:r>
            <a:r>
              <a:rPr/>
              <a:t>: Signifikanz der Koeffizienten</a:t>
            </a:r>
          </a:p>
          <a:p>
            <a:pPr lvl="0"/>
            <a:r>
              <a:rPr b="1"/>
              <a:t>R²</a:t>
            </a:r>
            <a:r>
              <a:rPr/>
              <a:t>: Erklärte Varianz bzw. Bestimmtheitsmaß</a:t>
            </a:r>
          </a:p>
          <a:p>
            <a:pPr lvl="1"/>
            <a:r>
              <a:rPr/>
              <a:t>Interpretation: Anteil der Varianz in Y, der durch X erklärt wird</a:t>
            </a:r>
          </a:p>
          <a:p>
            <a:pPr lvl="1"/>
            <a:r>
              <a:rPr/>
              <a:t>Adjustiertes R²: Korrektur für die Anzahl der Prädiktoren</a:t>
            </a:r>
          </a:p>
        </p:txBody>
      </p:sp>
    </p:spTree>
  </p:cSld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und Diagnostik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Linearität</a:t>
            </a:r>
            <a:r>
              <a:rPr/>
              <a:t>: Beziehung sollte linear sein</a:t>
            </a:r>
          </a:p>
          <a:p>
            <a:pPr lvl="0"/>
            <a:r>
              <a:rPr b="1"/>
              <a:t>Normalverteilung der Residuen</a:t>
            </a:r>
            <a:r>
              <a:rPr/>
              <a:t>: QQ-Plot zur Überprüfung</a:t>
            </a:r>
          </a:p>
          <a:p>
            <a:pPr lvl="0"/>
            <a:r>
              <a:rPr b="1"/>
              <a:t>Homoskedastizität</a:t>
            </a:r>
            <a:r>
              <a:rPr/>
              <a:t>: Konstante Varianz der Residuen</a:t>
            </a:r>
          </a:p>
          <a:p>
            <a:pPr lvl="0"/>
            <a:r>
              <a:rPr b="1"/>
              <a:t>Unabhängigkeit der Beobachtungen</a:t>
            </a:r>
            <a:r>
              <a:rPr/>
              <a:t>: Keine Autokorrelation</a:t>
            </a:r>
          </a:p>
          <a:p>
            <a:pPr lvl="0"/>
            <a:r>
              <a:rPr b="1"/>
              <a:t>Ausreißer und einflussreiche Beobachtungen</a:t>
            </a:r>
            <a:r>
              <a:rPr/>
              <a:t>: Cook’s Distance, Leverage</a:t>
            </a:r>
          </a:p>
        </p:txBody>
      </p:sp>
    </p:spTree>
  </p:cSld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von Regressionsmodellen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Streudiagramm mit Regressionslinie</a:t>
            </a:r>
            <a:r>
              <a:rPr/>
              <a:t>:</a:t>
            </a:r>
          </a:p>
          <a:p>
            <a:pPr lvl="1" indent="0" marL="342900">
              <a:buNone/>
            </a:pPr>
            <a:r>
              <a:rPr/>
              <a:t>library(ggplot2) ggplot(daten, aes(x = x, y = y)) + geom_point() + geom_smooth(method = “lm”, se = TRUE) + theme_minimal() + labs(title = “Lineare Regression”, subtitle = paste(“R² =”, round(summary(model)$r.squared, 3)))</a:t>
            </a:r>
          </a:p>
          <a:p>
            <a:pPr lvl="0"/>
            <a:r>
              <a:rPr b="1"/>
              <a:t>Residuenplots</a:t>
            </a:r>
            <a:r>
              <a:rPr/>
              <a:t>: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Residuen gegen vorhergesagte Werte</a:t>
            </a:r>
          </a:p>
          <a:p>
            <a:pPr lvl="1" indent="0" marL="342900">
              <a:buNone/>
            </a:pPr>
            <a:r>
              <a:rPr/>
              <a:t>ggplot(data.frame(fitted = fitted(model), residuals = residuals(model)), aes(x = fitted, y = residuals)) + geom_point() + geom_hline(yintercept = 0, linetype = “dashed”, color = “red”) + theme_minimal() + labs(title = “Residuen vs. vorhergesagte Werte”)</a:t>
            </a:r>
          </a:p>
        </p:txBody>
      </p:sp>
    </p:spTree>
  </p:cSld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Fairer Preis für gebrauchte Artikel</a:t>
            </a:r>
            <a:r>
              <a:rPr/>
              <a:t>: Preisvorhersage basierend auf Alter, Zustand, etc.</a:t>
            </a:r>
          </a:p>
          <a:p>
            <a:pPr lvl="0"/>
            <a:r>
              <a:rPr b="1"/>
              <a:t>Verkaufsprognosen</a:t>
            </a:r>
            <a:r>
              <a:rPr/>
              <a:t>: Vorhersage des Umsatzes basierend auf Werbeausgaben</a:t>
            </a:r>
          </a:p>
          <a:p>
            <a:pPr lvl="0"/>
            <a:r>
              <a:rPr b="1"/>
              <a:t>Biometrische Zusammenhänge</a:t>
            </a:r>
            <a:r>
              <a:rPr/>
              <a:t>: z.B. Zusammenhang zwischen Größe und Gewicht</a:t>
            </a:r>
          </a:p>
        </p:txBody>
      </p:sp>
    </p:spTree>
  </p:cSld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Transformation nicht-linearer Beziehungen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Logarithmische Transformation</a:t>
            </a:r>
            <a:r>
              <a:rPr/>
              <a:t>: Für exponentielle Beziehungen</a:t>
            </a:r>
          </a:p>
          <a:p>
            <a:pPr lvl="0"/>
            <a:r>
              <a:rPr b="1"/>
              <a:t>Quadratische Transformation</a:t>
            </a:r>
            <a:r>
              <a:rPr/>
              <a:t>: Für U-förmige Beziehungen</a:t>
            </a:r>
          </a:p>
          <a:p>
            <a:pPr lvl="0"/>
            <a:r>
              <a:rPr b="1"/>
              <a:t>Box-Cox-Transformation</a:t>
            </a:r>
            <a:r>
              <a:rPr/>
              <a:t>: Systematische Suche nach optimaler Transformation</a:t>
            </a:r>
          </a:p>
          <a:p>
            <a:pPr lvl="0"/>
            <a:r>
              <a:rPr b="1"/>
              <a:t>Beispiel in R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Log-Transformation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model_log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log</a:t>
            </a:r>
            <a:r>
              <a:rPr>
                <a:solidFill>
                  <a:srgbClr val="003B4F"/>
                </a:solidFill>
                <a:latin typeface="Courier"/>
              </a:rPr>
              <a:t>(y)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Quadratische Transformation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model_quad &lt;- </a:t>
            </a:r>
            <a:r>
              <a:rPr>
                <a:solidFill>
                  <a:srgbClr val="4758AB"/>
                </a:solidFill>
                <a:latin typeface="Courier"/>
              </a:rPr>
              <a:t>lm</a:t>
            </a:r>
            <a:r>
              <a:rPr>
                <a:solidFill>
                  <a:srgbClr val="003B4F"/>
                </a:solidFill>
                <a:latin typeface="Courier"/>
              </a:rPr>
              <a:t>(y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 </a:t>
            </a:r>
            <a:r>
              <a:rPr>
                <a:solidFill>
                  <a:srgbClr val="5E5E5E"/>
                </a:solidFill>
                <a:latin typeface="Courier"/>
              </a:rPr>
              <a:t>+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I</a:t>
            </a:r>
            <a:r>
              <a:rPr>
                <a:solidFill>
                  <a:srgbClr val="003B4F"/>
                </a:solidFill>
                <a:latin typeface="Courier"/>
              </a:rPr>
              <a:t>(x</a:t>
            </a:r>
            <a:r>
              <a:rPr>
                <a:solidFill>
                  <a:srgbClr val="5E5E5E"/>
                </a:solidFill>
                <a:latin typeface="Courier"/>
              </a:rPr>
              <a:t>^</a:t>
            </a:r>
            <a:r>
              <a:rPr>
                <a:solidFill>
                  <a:srgbClr val="AD0000"/>
                </a:solidFill>
                <a:latin typeface="Courier"/>
              </a:rPr>
              <a:t>2</a:t>
            </a:r>
            <a:r>
              <a:rPr>
                <a:solidFill>
                  <a:srgbClr val="003B4F"/>
                </a:solidFill>
                <a:latin typeface="Courier"/>
              </a:rPr>
              <a:t>),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Vergleich der Modelle mittels AIC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AIC</a:t>
            </a:r>
            <a:r>
              <a:rPr>
                <a:solidFill>
                  <a:srgbClr val="003B4F"/>
                </a:solidFill>
                <a:latin typeface="Courier"/>
              </a:rPr>
              <a:t>(model, model_log, model_quad)</a:t>
            </a:r>
          </a:p>
        </p:txBody>
      </p:sp>
    </p:spTree>
  </p:cSld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Logistische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Unterschied zur linearen Regression</a:t>
                </a:r>
                <a:r>
                  <a:rPr/>
                  <a:t>: Binäre abhängige Variable</a:t>
                </a:r>
              </a:p>
              <a:p>
                <a:pPr lvl="0"/>
                <a:r>
                  <a:rPr b="1"/>
                  <a:t>Logit-Funktion</a:t>
                </a:r>
                <a:r>
                  <a:rPr/>
                  <a:t>: Transformation von Wahrscheinlichkeiten in Log-Odds</a:t>
                </a:r>
              </a:p>
              <a:p>
                <a:pPr lvl="0"/>
                <a:r>
                  <a:rPr b="1"/>
                  <a:t>Grundgleichung</a:t>
                </a:r>
                <a:r>
                  <a:rPr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m:t>log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f>
                          <m:fPr>
                            <m:type m:val="bar"/>
                          </m:fPr>
                          <m:num>
                            <m:r>
                              <m:t>p</m:t>
                            </m:r>
                          </m:num>
                          <m:den>
                            <m:r>
                              <m:t>1</m:t>
                            </m:r>
                            <m:r>
                              <m:rPr>
                                <m:sty m:val="p"/>
                              </m:rPr>
                              <m:t>−</m:t>
                            </m:r>
                            <m:r>
                              <m:t>p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</m:oMath>
                </a14:m>
              </a:p>
              <a:p>
                <a:pPr lvl="0"/>
                <a:r>
                  <a:rPr b="1"/>
                  <a:t>Interpretation</a:t>
                </a:r>
                <a:r>
                  <a:rPr/>
                  <a:t>: Odds Ratios statt direkter Effekte</a:t>
                </a:r>
              </a:p>
            </p:txBody>
          </p:sp>
        </mc:Choice>
      </mc:AlternateContent>
    </p:spTree>
  </p:cSld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der logistischen Regression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Modellschätzung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Logistische Regression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logit_model &lt;- </a:t>
            </a:r>
            <a:r>
              <a:rPr>
                <a:solidFill>
                  <a:srgbClr val="4758AB"/>
                </a:solidFill>
                <a:latin typeface="Courier"/>
              </a:rPr>
              <a:t>glm</a:t>
            </a:r>
            <a:r>
              <a:rPr>
                <a:solidFill>
                  <a:srgbClr val="003B4F"/>
                </a:solidFill>
                <a:latin typeface="Courier"/>
              </a:rPr>
              <a:t>(erfolg </a:t>
            </a:r>
            <a:r>
              <a:rPr>
                <a:solidFill>
                  <a:srgbClr val="5E5E5E"/>
                </a:solidFill>
                <a:latin typeface="Courier"/>
              </a:rPr>
              <a:t>~</a:t>
            </a:r>
            <a:r>
              <a:rPr>
                <a:solidFill>
                  <a:srgbClr val="003B4F"/>
                </a:solidFill>
                <a:latin typeface="Courier"/>
              </a:rPr>
              <a:t> x, </a:t>
            </a:r>
            <a:r>
              <a:rPr>
                <a:solidFill>
                  <a:srgbClr val="657422"/>
                </a:solidFill>
                <a:latin typeface="Courier"/>
              </a:rPr>
              <a:t>data =</a:t>
            </a:r>
            <a:r>
              <a:rPr>
                <a:solidFill>
                  <a:srgbClr val="003B4F"/>
                </a:solidFill>
                <a:latin typeface="Courier"/>
              </a:rPr>
              <a:t> daten, </a:t>
            </a:r>
            <a:r>
              <a:rPr>
                <a:solidFill>
                  <a:srgbClr val="657422"/>
                </a:solidFill>
                <a:latin typeface="Courier"/>
              </a:rPr>
              <a:t>family =</a:t>
            </a:r>
            <a:r>
              <a:rPr>
                <a:solidFill>
                  <a:srgbClr val="003B4F"/>
                </a:solidFill>
                <a:latin typeface="Courier"/>
              </a:rPr>
              <a:t> binomial)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summary</a:t>
            </a:r>
            <a:r>
              <a:rPr>
                <a:solidFill>
                  <a:srgbClr val="003B4F"/>
                </a:solidFill>
                <a:latin typeface="Courier"/>
              </a:rPr>
              <a:t>(logit_model)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Odds Ratios berechnen</a:t>
            </a:r>
            <a:br/>
            <a:r>
              <a:rPr>
                <a:solidFill>
                  <a:srgbClr val="4758AB"/>
                </a:solidFill>
                <a:latin typeface="Courier"/>
              </a:rPr>
              <a:t>exp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coef</a:t>
            </a:r>
            <a:r>
              <a:rPr>
                <a:solidFill>
                  <a:srgbClr val="003B4F"/>
                </a:solidFill>
                <a:latin typeface="Courier"/>
              </a:rPr>
              <a:t>(logit_model))</a:t>
            </a:r>
          </a:p>
          <a:p>
            <a:pPr lvl="0"/>
            <a:r>
              <a:rPr b="1"/>
              <a:t>Vorhersagen und Evaluation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Wahrscheinlichkeiten vorhersagen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pred_probs &lt;- </a:t>
            </a:r>
            <a:r>
              <a:rPr>
                <a:solidFill>
                  <a:srgbClr val="4758AB"/>
                </a:solidFill>
                <a:latin typeface="Courier"/>
              </a:rPr>
              <a:t>predict</a:t>
            </a:r>
            <a:r>
              <a:rPr>
                <a:solidFill>
                  <a:srgbClr val="003B4F"/>
                </a:solidFill>
                <a:latin typeface="Courier"/>
              </a:rPr>
              <a:t>(logit_model, </a:t>
            </a:r>
            <a:r>
              <a:rPr>
                <a:solidFill>
                  <a:srgbClr val="657422"/>
                </a:solidFill>
                <a:latin typeface="Courier"/>
              </a:rPr>
              <a:t>type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20794D"/>
                </a:solidFill>
                <a:latin typeface="Courier"/>
              </a:rPr>
              <a:t>"response"</a:t>
            </a:r>
            <a:r>
              <a:rPr>
                <a:solidFill>
                  <a:srgbClr val="003B4F"/>
                </a:solidFill>
                <a:latin typeface="Courier"/>
              </a:rPr>
              <a:t>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ROC-Kurve und AUC</a:t>
            </a:r>
            <a:br/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(pROC)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roc_curve &lt;- </a:t>
            </a:r>
            <a:r>
              <a:rPr>
                <a:solidFill>
                  <a:srgbClr val="4758AB"/>
                </a:solidFill>
                <a:latin typeface="Courier"/>
              </a:rPr>
              <a:t>roc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erfolg, pred_probs)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plot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auc</a:t>
            </a:r>
            <a:r>
              <a:rPr>
                <a:solidFill>
                  <a:srgbClr val="003B4F"/>
                </a:solidFill>
                <a:latin typeface="Courier"/>
              </a:rPr>
              <a:t>(roc_curve)</a:t>
            </a:r>
          </a:p>
        </p:txBody>
      </p:sp>
    </p:spTree>
  </p:cSld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Anwendungsbeispiele für logistische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Medizin</a:t>
            </a:r>
            <a:r>
              <a:rPr/>
              <a:t>: Vorhersage von Krankheitsrisiken</a:t>
            </a:r>
          </a:p>
          <a:p>
            <a:pPr lvl="0"/>
            <a:r>
              <a:rPr b="1"/>
              <a:t>Marketing</a:t>
            </a:r>
            <a:r>
              <a:rPr/>
              <a:t>: Conversion-Wahrscheinlichkeit von Kunden</a:t>
            </a:r>
          </a:p>
          <a:p>
            <a:pPr lvl="0"/>
            <a:r>
              <a:rPr b="1"/>
              <a:t>Kreditwesen</a:t>
            </a:r>
            <a:r>
              <a:rPr/>
              <a:t>: Ausfallwahrscheinlichkeit bei Krediten</a:t>
            </a:r>
          </a:p>
        </p:txBody>
      </p:sp>
    </p:spTree>
  </p:cSld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11: Chi-Quadrat-Test &amp; Kategoriale Daten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Skalenniveau am Beispiel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avg_vote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Miss Jerry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1894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5.9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Story of the Kelly Gang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1906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$ 2250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Den sorte drøm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Cleopatra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L’Inferno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7.0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From the Manger to the Cross; or, Jesus of Nazareth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Madame DuBarry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6.8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Quo Vadis?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ITL 45000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6.2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Independenta Romaniei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ROL 400000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6.7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Richard III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1912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$ 30000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5.5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Einführung in kategoriale Datenanalyse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Charakteristika kategorialer Daten</a:t>
            </a:r>
            <a:r>
              <a:rPr/>
              <a:t>: Nominal- und Ordinalskalen</a:t>
            </a:r>
          </a:p>
          <a:p>
            <a:pPr lvl="0"/>
            <a:r>
              <a:rPr b="1"/>
              <a:t>Häufigkeitstabellen</a:t>
            </a:r>
            <a:r>
              <a:rPr/>
              <a:t>: Absolute und relative Häufigkeiten</a:t>
            </a:r>
          </a:p>
          <a:p>
            <a:pPr lvl="0"/>
            <a:r>
              <a:rPr b="1"/>
              <a:t>Kontingenztabellen</a:t>
            </a:r>
            <a:r>
              <a:rPr/>
              <a:t>: Darstellung von Zusammenhängen zwischen kategorialen Variablen</a:t>
            </a:r>
          </a:p>
        </p:txBody>
      </p:sp>
    </p:spTree>
  </p:cSld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Der Chi-Quadrat-Test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Grundprinzip</a:t>
                </a:r>
                <a:r>
                  <a:rPr/>
                  <a:t>: Vergleich beobachteter und erwarteter Häufigkeiten</a:t>
                </a:r>
              </a:p>
              <a:p>
                <a:pPr lvl="0"/>
                <a:r>
                  <a:rPr b="1"/>
                  <a:t>Formel</a:t>
                </a:r>
                <a:r>
                  <a:rPr/>
                  <a:t>: </a:t>
                </a:r>
                <a14:m>
                  <m:oMath xmlns:m="http://schemas.openxmlformats.org/officeDocument/2006/math">
                    <m:sSup>
                      <m:e>
                        <m:r>
                          <m:t>χ</m:t>
                        </m:r>
                      </m:e>
                      <m:sup>
                        <m: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m:t>=</m:t>
                    </m:r>
                    <m:r>
                      <m:rPr>
                        <m:sty m:val="p"/>
                      </m:rPr>
                      <m:t>∑</m:t>
                    </m:r>
                    <m:f>
                      <m:fPr>
                        <m:type m:val="bar"/>
                      </m:fPr>
                      <m:num>
                        <m:sSup>
                          <m:e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t>2</m:t>
                            </m:r>
                          </m:sup>
                        </m:sSup>
                      </m:num>
                      <m:den>
                        <m:r>
                          <m:t>E</m:t>
                        </m:r>
                      </m:den>
                    </m:f>
                  </m:oMath>
                </a14:m>
              </a:p>
              <a:p>
                <a:pPr lvl="1"/>
                <a:r>
                  <a:rPr/>
                  <a:t>O: beobachtete Häufigkeit</a:t>
                </a:r>
              </a:p>
              <a:p>
                <a:pPr lvl="1"/>
                <a:r>
                  <a:rPr/>
                  <a:t>E: erwartete Häufigkeit</a:t>
                </a:r>
              </a:p>
              <a:p>
                <a:pPr lvl="0"/>
                <a:r>
                  <a:rPr b="1"/>
                  <a:t>Freiheitsgrade</a:t>
                </a:r>
                <a:r>
                  <a:rPr/>
                  <a:t>: (Zeilen - 1) × (Spalten - 1)</a:t>
                </a:r>
              </a:p>
            </p:txBody>
          </p:sp>
        </mc:Choice>
      </mc:AlternateContent>
    </p:spTree>
  </p:cSld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Arten von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Anpassungstest (Goodness-of-Fit)</a:t>
            </a:r>
            <a:r>
              <a:rPr/>
              <a:t>: Vergleich mit theoretischer Verteilung</a:t>
            </a:r>
          </a:p>
          <a:p>
            <a:pPr lvl="1"/>
            <a:r>
              <a:rPr/>
              <a:t>Anwendung: Prüfung, ob Würfel fair ist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chisq.test(observed, p = expected_prob)</a:t>
            </a:r>
          </a:p>
          <a:p>
            <a:pPr lvl="0"/>
            <a:r>
              <a:rPr b="1"/>
              <a:t>Unabhängigkeitstest</a:t>
            </a:r>
            <a:r>
              <a:rPr/>
              <a:t>: Zusammenhang zwischen zwei kategorialen Variablen</a:t>
            </a:r>
          </a:p>
          <a:p>
            <a:pPr lvl="1"/>
            <a:r>
              <a:rPr/>
              <a:t>Anwendung: Zusammenhang zwischen Geschlecht und Studienfach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chisq.test(table(daten$var1, daten$var2))</a:t>
            </a:r>
          </a:p>
          <a:p>
            <a:pPr lvl="0"/>
            <a:r>
              <a:rPr b="1"/>
              <a:t>Homogenitätstest</a:t>
            </a:r>
            <a:r>
              <a:rPr/>
              <a:t>: Vergleich von Verteilungen in verschiedenen Gruppen</a:t>
            </a:r>
          </a:p>
          <a:p>
            <a:pPr lvl="1"/>
            <a:r>
              <a:rPr/>
              <a:t>Anwendung: Gleiche Verteilung einer Variablen in verschiedenen Populationen</a:t>
            </a:r>
          </a:p>
          <a:p>
            <a:pPr lvl="1"/>
            <a:r>
              <a:rPr/>
              <a:t>R-Code: ähnlich zum Unabhängigkeitstest</a:t>
            </a:r>
          </a:p>
        </p:txBody>
      </p:sp>
    </p:spTree>
  </p:cSld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Voraussetzungen des Chi-Quadrat-Tests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Unabhängigkeit der Beobachtungen</a:t>
            </a:r>
            <a:r>
              <a:rPr/>
              <a:t>: Keine wiederholten Messungen</a:t>
            </a:r>
          </a:p>
          <a:p>
            <a:pPr lvl="0"/>
            <a:r>
              <a:rPr b="1"/>
              <a:t>Erwartete Häufigkeiten</a:t>
            </a:r>
            <a:r>
              <a:rPr/>
              <a:t>: Idealerweise &gt; 5 in jeder Zelle</a:t>
            </a:r>
          </a:p>
          <a:p>
            <a:pPr lvl="0"/>
            <a:r>
              <a:rPr b="1"/>
              <a:t>Alternativen bei Verletzung der Voraussetzungen</a:t>
            </a:r>
            <a:r>
              <a:rPr/>
              <a:t>:</a:t>
            </a:r>
          </a:p>
          <a:p>
            <a:pPr lvl="1"/>
            <a:r>
              <a:rPr/>
              <a:t>Fisher’s Exakter Test: Für kleine Stichproben</a:t>
            </a:r>
          </a:p>
          <a:p>
            <a:pPr lvl="1"/>
            <a:r>
              <a:rPr/>
              <a:t>Yates-Korrektur: Für 2×2-Tabellen</a:t>
            </a:r>
          </a:p>
        </p:txBody>
      </p:sp>
    </p:spTree>
  </p:cSld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Durchführung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Einfacher Chi-Quadrat-Test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5E5E5E"/>
                </a:solidFill>
                <a:latin typeface="Courier"/>
              </a:rPr>
              <a:t># Kontingenztabelle erstellen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kontingenztabelle &lt;- </a:t>
            </a:r>
            <a:r>
              <a:rPr>
                <a:solidFill>
                  <a:srgbClr val="4758AB"/>
                </a:solidFill>
                <a:latin typeface="Courier"/>
              </a:rPr>
              <a:t>table</a:t>
            </a:r>
            <a:r>
              <a:rPr>
                <a:solidFill>
                  <a:srgbClr val="003B4F"/>
                </a:solidFill>
                <a:latin typeface="Courier"/>
              </a:rPr>
              <a:t>(daten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kategorie1, daten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kategorie2)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Chi-Quadrat-Test durchführen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 &lt;- </a:t>
            </a:r>
            <a:r>
              <a:rPr>
                <a:solidFill>
                  <a:srgbClr val="4758AB"/>
                </a:solidFill>
                <a:latin typeface="Courier"/>
              </a:rPr>
              <a:t>chisq.test</a:t>
            </a:r>
            <a:r>
              <a:rPr>
                <a:solidFill>
                  <a:srgbClr val="003B4F"/>
                </a:solidFill>
                <a:latin typeface="Courier"/>
              </a:rPr>
              <a:t>(kontingenztabelle)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br/>
            <a:br/>
            <a:r>
              <a:rPr>
                <a:solidFill>
                  <a:srgbClr val="5E5E5E"/>
                </a:solidFill>
                <a:latin typeface="Courier"/>
              </a:rPr>
              <a:t># Residuen anzeigen</a:t>
            </a:r>
            <a:br/>
            <a:r>
              <a:rPr>
                <a:solidFill>
                  <a:srgbClr val="003B4F"/>
                </a:solidFill>
                <a:latin typeface="Courier"/>
              </a:rPr>
              <a:t>chi_test</a:t>
            </a:r>
            <a:r>
              <a:rPr>
                <a:solidFill>
                  <a:srgbClr val="5E5E5E"/>
                </a:solidFill>
                <a:latin typeface="Courier"/>
              </a:rPr>
              <a:t>$</a:t>
            </a:r>
            <a:r>
              <a:rPr>
                <a:solidFill>
                  <a:srgbClr val="003B4F"/>
                </a:solidFill>
                <a:latin typeface="Courier"/>
              </a:rPr>
              <a:t>residuals</a:t>
            </a:r>
          </a:p>
        </p:txBody>
      </p:sp>
    </p:spTree>
  </p:cSld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Effektstärken für Chi-Quadrat-Tests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b="1"/>
                  <a:t>Phi-Koeffizient</a:t>
                </a:r>
                <a:r>
                  <a:rPr/>
                  <a:t>: Für 2×2-Tabellen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ϕ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sqrt(chi_test$statistic / sum(kontingenztabelle))</a:t>
                </a:r>
              </a:p>
              <a:p>
                <a:pPr lvl="0"/>
                <a:r>
                  <a:rPr b="1"/>
                  <a:t>Cramér’s V</a:t>
                </a:r>
                <a:r>
                  <a:rPr/>
                  <a:t>: Für größere Tabellen</a:t>
                </a:r>
              </a:p>
              <a:p>
                <a:pPr lvl="1"/>
                <a:r>
                  <a:rPr/>
                  <a:t>Formel: </a:t>
                </a:r>
                <a14:m>
                  <m:oMath xmlns:m="http://schemas.openxmlformats.org/officeDocument/2006/math">
                    <m:r>
                      <m:t>V</m:t>
                    </m:r>
                    <m:r>
                      <m:rPr>
                        <m:sty m:val="p"/>
                      </m:rPr>
                      <m:t>=</m:t>
                    </m:r>
                    <m:rad>
                      <m:radPr>
                        <m:degHide m:val="on"/>
                      </m:radPr>
                      <m:deg/>
                      <m:e>
                        <m:f>
                          <m:fPr>
                            <m:type m:val="bar"/>
                          </m:fPr>
                          <m:num>
                            <m:sSup>
                              <m:e>
                                <m:r>
                                  <m:t>χ</m:t>
                                </m:r>
                              </m:e>
                              <m:sup>
                                <m: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t>n</m:t>
                            </m:r>
                            <m:r>
                              <m:rPr>
                                <m:sty m:val="p"/>
                              </m:rPr>
                              <m:t>×</m:t>
                            </m:r>
                            <m:r>
                              <m:rPr>
                                <m:sty m:val="p"/>
                              </m:rPr>
                              <m:t>min</m:t>
                            </m:r>
                            <m:d>
                              <m:dPr>
                                <m:begChr m:val="("/>
                                <m:endChr m:val=")"/>
                                <m:sepChr m:val=""/>
                                <m:grow/>
                              </m:dPr>
                              <m:e>
                                <m:r>
                                  <m:t>r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m:t>,</m:t>
                                </m:r>
                                <m: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</a:p>
              <a:p>
                <a:pPr lvl="1"/>
                <a:r>
                  <a:rPr/>
                  <a:t>R-Code: </a:t>
                </a:r>
                <a:r>
                  <a:rPr>
                    <a:latin typeface="Courier"/>
                  </a:rPr>
                  <a:t>library(vcd); assocstats(kontingenztabelle)</a:t>
                </a:r>
              </a:p>
            </p:txBody>
          </p:sp>
        </mc:Choice>
      </mc:AlternateContent>
    </p:spTree>
  </p:cSld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Visualisierung kategorialer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Balkendiagramme</a:t>
            </a:r>
            <a:r>
              <a:rPr/>
              <a:t>: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barplot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beside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 </a:t>
            </a:r>
            <a:r>
              <a:rPr>
                <a:solidFill>
                  <a:srgbClr val="657422"/>
                </a:solidFill>
                <a:latin typeface="Courier"/>
              </a:rPr>
              <a:t>legend.text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col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20794D"/>
                </a:solidFill>
                <a:latin typeface="Courier"/>
              </a:rPr>
              <a:t>"lightblue"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20794D"/>
                </a:solidFill>
                <a:latin typeface="Courier"/>
              </a:rPr>
              <a:t>"salmon"</a:t>
            </a:r>
            <a:r>
              <a:rPr>
                <a:solidFill>
                  <a:srgbClr val="003B4F"/>
                </a:solidFill>
                <a:latin typeface="Courier"/>
              </a:rPr>
              <a:t>))</a:t>
            </a:r>
          </a:p>
          <a:p>
            <a:pPr lvl="0"/>
            <a:r>
              <a:rPr b="1"/>
              <a:t>Mosaikplots</a:t>
            </a:r>
            <a:r>
              <a:rPr/>
              <a:t>: Visualisierung von Kontingenztabellen</a:t>
            </a:r>
          </a:p>
          <a:p>
            <a:pPr lvl="1" indent="0">
              <a:buNone/>
            </a:pPr>
            <a:r>
              <a:rPr>
                <a:solidFill>
                  <a:srgbClr val="4758AB"/>
                </a:solidFill>
                <a:latin typeface="Courier"/>
              </a:rPr>
              <a:t>library</a:t>
            </a:r>
            <a:r>
              <a:rPr>
                <a:solidFill>
                  <a:srgbClr val="003B4F"/>
                </a:solidFill>
                <a:latin typeface="Courier"/>
              </a:rPr>
              <a:t>(vcd)</a:t>
            </a:r>
            <a:br/>
            <a:r>
              <a:rPr>
                <a:solidFill>
                  <a:srgbClr val="4758AB"/>
                </a:solidFill>
                <a:latin typeface="Courier"/>
              </a:rPr>
              <a:t>mosaic</a:t>
            </a:r>
            <a:r>
              <a:rPr>
                <a:solidFill>
                  <a:srgbClr val="003B4F"/>
                </a:solidFill>
                <a:latin typeface="Courier"/>
              </a:rPr>
              <a:t>(kontingenztabelle, </a:t>
            </a:r>
            <a:r>
              <a:rPr>
                <a:solidFill>
                  <a:srgbClr val="657422"/>
                </a:solidFill>
                <a:latin typeface="Courier"/>
              </a:rPr>
              <a:t>shade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     </a:t>
            </a:r>
            <a:r>
              <a:rPr>
                <a:solidFill>
                  <a:srgbClr val="657422"/>
                </a:solidFill>
                <a:latin typeface="Courier"/>
              </a:rPr>
              <a:t>legend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8F5902"/>
                </a:solidFill>
                <a:latin typeface="Courier"/>
              </a:rPr>
              <a:t>TRUE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657422"/>
                </a:solidFill>
                <a:latin typeface="Courier"/>
              </a:rPr>
              <a:t>labeling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labeling_border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rot_labels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c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AD0000"/>
                </a:solidFill>
                <a:latin typeface="Courier"/>
              </a:rPr>
              <a:t>45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, </a:t>
            </a:r>
            <a:r>
              <a:rPr>
                <a:solidFill>
                  <a:srgbClr val="AD0000"/>
                </a:solidFill>
                <a:latin typeface="Courier"/>
              </a:rPr>
              <a:t>0</a:t>
            </a:r>
            <a:r>
              <a:rPr>
                <a:solidFill>
                  <a:srgbClr val="003B4F"/>
                </a:solidFill>
                <a:latin typeface="Courier"/>
              </a:rPr>
              <a:t>)))</a:t>
            </a:r>
          </a:p>
        </p:txBody>
      </p:sp>
    </p:spTree>
  </p:cSld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Anwendungsbeispiele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Marktforschung</a:t>
            </a:r>
            <a:r>
              <a:rPr/>
              <a:t>: Zusammenhänge zwischen demografischen Merkmalen und Kaufverhalten</a:t>
            </a:r>
          </a:p>
          <a:p>
            <a:pPr lvl="0"/>
            <a:r>
              <a:rPr b="1"/>
              <a:t>Medizin</a:t>
            </a:r>
            <a:r>
              <a:rPr/>
              <a:t>: Zusammenhänge zwischen Risikofaktoren und Krankheiten</a:t>
            </a:r>
          </a:p>
          <a:p>
            <a:pPr lvl="0"/>
            <a:r>
              <a:rPr b="1"/>
              <a:t>Sozialforschung</a:t>
            </a:r>
            <a:r>
              <a:rPr/>
              <a:t>: Analyse von Umfrageergebnissen</a:t>
            </a:r>
          </a:p>
        </p:txBody>
      </p:sp>
    </p:spTree>
  </p:cSld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Tests für kategoriale Daten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McNemar-Test</a:t>
            </a:r>
            <a:r>
              <a:rPr/>
              <a:t>: Für abhängige Stichproben (vor-nach-Vergleich)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mcnemar.test(table(vor, nach))</a:t>
            </a:r>
          </a:p>
          <a:p>
            <a:pPr lvl="0"/>
            <a:r>
              <a:rPr b="1"/>
              <a:t>Cochran-Mantel-Haenszel-Test</a:t>
            </a:r>
            <a:r>
              <a:rPr/>
              <a:t>: Für stratifizierte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mantelhaen.test(x)</a:t>
            </a:r>
          </a:p>
          <a:p>
            <a:pPr lvl="0"/>
            <a:r>
              <a:rPr b="1"/>
              <a:t>Loglineare Modelle</a:t>
            </a:r>
            <a:r>
              <a:rPr/>
              <a:t>: Für komplexe Zusammenhänge in mehrdimensionalen Tabellen</a:t>
            </a:r>
          </a:p>
          <a:p>
            <a:pPr lvl="1"/>
            <a:r>
              <a:rPr/>
              <a:t>R-Code: </a:t>
            </a:r>
            <a:r>
              <a:rPr>
                <a:latin typeface="Courier"/>
              </a:rPr>
              <a:t>glm(count ~ var1 * var2, family = poisson, data = daten)</a:t>
            </a:r>
          </a:p>
        </p:txBody>
      </p:sp>
    </p:spTree>
  </p:cSld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Analyse mit regulären Ausdrücken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Grundlegende reguläre Ausdrücke in R</a:t>
            </a:r>
            <a:r>
              <a:rPr/>
              <a:t>:</a:t>
            </a:r>
          </a:p>
          <a:p>
            <a:pPr lvl="1"/>
            <a:r>
              <a:rPr>
                <a:latin typeface="Courier"/>
              </a:rPr>
              <a:t>^</a:t>
            </a:r>
            <a:r>
              <a:rPr/>
              <a:t> (Anfang), `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1: Einführung &amp; Organisatorisches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Analytische Konzepte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Phase &amp; Leitfrage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Statistisches Äquivalent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Beispiel‑Methoden / Tools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Rückblick – Was ist passiert?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Deskriptive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Lage‑ &amp; Streuungsmaße, Häufigkeiten, Balken‑/Liniendiagramme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Erkenntnis – Warum passiert es?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Explorative &amp; inferenzielle Statistik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Korrelation, t‑Test, ANOVA, χ²‑Test, Konfidenz­intervalle, Regressionsdiagnostik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wird passieren?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Prognostische (inferenzielle) Modelle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Lineare/Logistische Regression, Random Forest, Zeitreihen‑Forecasts, Konfidenz­intervalle für Prognosen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Vorausschau – Was muss passieren, damit es eintritt?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Präskriptive (inferenzielle) Verfahren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Simulation (Monte‑Carlo), Lineare/Ganzzahl‑Optimierung, Entscheidungsbäume mit Unsicherheits‑Berücksichtigung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12: Abschluss und Ausblick</a:t>
            </a:r>
          </a:p>
        </p:txBody>
      </p:sp>
    </p:spTree>
  </p:cSld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 der wichtigsten Konzepte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Deskriptive Statistik</a:t>
            </a:r>
            <a:r>
              <a:rPr/>
              <a:t>: Kennzahlen, Verteilungen, Visualisierung</a:t>
            </a:r>
          </a:p>
          <a:p>
            <a:pPr lvl="0"/>
            <a:r>
              <a:rPr b="1"/>
              <a:t>Inferenzstatistik</a:t>
            </a:r>
            <a:r>
              <a:rPr/>
              <a:t>: Stichproben, Hypothesentests, Konfidenzintervalle</a:t>
            </a:r>
          </a:p>
          <a:p>
            <a:pPr lvl="0"/>
            <a:r>
              <a:rPr b="1"/>
              <a:t>Korrelation und Regression</a:t>
            </a:r>
            <a:r>
              <a:rPr/>
              <a:t>: Zusammenhänge und Vorhersagen</a:t>
            </a:r>
          </a:p>
          <a:p>
            <a:pPr lvl="0"/>
            <a:r>
              <a:rPr b="1"/>
              <a:t>Kategoriale Datenanalyse</a:t>
            </a:r>
            <a:r>
              <a:rPr/>
              <a:t>: Chi-Quadrat-Tests und Kontingenztabellen</a:t>
            </a:r>
          </a:p>
        </p:txBody>
      </p:sp>
    </p:spTree>
  </p:cSld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Integration der Methoden an praktischen Beispielen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Fallstudie</a:t>
            </a:r>
            <a:r>
              <a:rPr/>
              <a:t>: Durchführung einer vollständigen Datenanalyse</a:t>
            </a:r>
          </a:p>
          <a:p>
            <a:pPr lvl="1" indent="-342900" marL="685800">
              <a:buAutoNum type="arabicPeriod"/>
            </a:pPr>
            <a:r>
              <a:rPr/>
              <a:t>Datenimport und -bereinigung</a:t>
            </a:r>
          </a:p>
          <a:p>
            <a:pPr lvl="1" indent="-342900" marL="685800">
              <a:buAutoNum type="arabicPeriod"/>
            </a:pPr>
            <a:r>
              <a:rPr/>
              <a:t>Explorative Datenanalyse</a:t>
            </a:r>
          </a:p>
          <a:p>
            <a:pPr lvl="1" indent="-342900" marL="685800">
              <a:buAutoNum type="arabicPeriod"/>
            </a:pPr>
            <a:r>
              <a:rPr/>
              <a:t>Hypothesenbildung</a:t>
            </a:r>
          </a:p>
          <a:p>
            <a:pPr lvl="1" indent="-342900" marL="685800">
              <a:buAutoNum type="arabicPeriod"/>
            </a:pPr>
            <a:r>
              <a:rPr/>
              <a:t>Statistische Tests</a:t>
            </a:r>
          </a:p>
          <a:p>
            <a:pPr lvl="1" indent="-342900" marL="685800">
              <a:buAutoNum type="arabicPeriod"/>
            </a:pPr>
            <a:r>
              <a:rPr/>
              <a:t>Modellierung (Regression)</a:t>
            </a:r>
          </a:p>
          <a:p>
            <a:pPr lvl="1" indent="-342900" marL="685800">
              <a:buAutoNum type="arabicPeriod"/>
            </a:pPr>
            <a:r>
              <a:rPr/>
              <a:t>Interpretation und Berichterstattung</a:t>
            </a:r>
          </a:p>
        </p:txBody>
      </p:sp>
    </p:spTree>
  </p:cSld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Bewertungskriterien für die Hausarbeit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Datenauswahl und -aufbereitung</a:t>
            </a:r>
            <a:r>
              <a:rPr/>
              <a:t>: Sinnvolle Auswahl, korrekte Aufbereitung</a:t>
            </a:r>
          </a:p>
          <a:p>
            <a:pPr lvl="0"/>
            <a:r>
              <a:rPr b="1"/>
              <a:t>Methodik</a:t>
            </a:r>
            <a:r>
              <a:rPr/>
              <a:t>: Angemessene Auswahl und korrekte Anwendung statistischer Verfahren</a:t>
            </a:r>
          </a:p>
          <a:p>
            <a:pPr lvl="0"/>
            <a:r>
              <a:rPr b="1"/>
              <a:t>Visualisierung</a:t>
            </a:r>
            <a:r>
              <a:rPr/>
              <a:t>: Informative, korrekte und ästhetisch ansprechende Grafiken</a:t>
            </a:r>
          </a:p>
          <a:p>
            <a:pPr lvl="0"/>
            <a:r>
              <a:rPr b="1"/>
              <a:t>Interpretation</a:t>
            </a:r>
            <a:r>
              <a:rPr/>
              <a:t>: Korrekte Deutung der Ergebnisse, Verständnis der Grenzen</a:t>
            </a:r>
          </a:p>
          <a:p>
            <a:pPr lvl="0"/>
            <a:r>
              <a:rPr b="1"/>
              <a:t>Dokumentation</a:t>
            </a:r>
            <a:r>
              <a:rPr/>
              <a:t>: Klare, nachvollziehbare Darstellung der Analyse mit R Markdown</a:t>
            </a:r>
          </a:p>
        </p:txBody>
      </p:sp>
    </p:spTree>
  </p:cSld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Weiterführende statistische Methoden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Mehrfaktorielle ANOVA</a:t>
            </a:r>
            <a:r>
              <a:rPr/>
              <a:t>: Analyse mehrerer Einflussfaktoren und ihrer Interaktionen</a:t>
            </a:r>
          </a:p>
          <a:p>
            <a:pPr lvl="0"/>
            <a:r>
              <a:rPr b="1"/>
              <a:t>Multiple Regression</a:t>
            </a:r>
            <a:r>
              <a:rPr/>
              <a:t>: Mehrere unabhängige Variablen</a:t>
            </a:r>
          </a:p>
          <a:p>
            <a:pPr lvl="0"/>
            <a:r>
              <a:rPr b="1"/>
              <a:t>Nicht-parametrische Verfahren</a:t>
            </a:r>
            <a:r>
              <a:rPr/>
              <a:t>: Alternativen bei Verletzung der Normalverteilungsannahme</a:t>
            </a:r>
          </a:p>
          <a:p>
            <a:pPr lvl="0"/>
            <a:r>
              <a:rPr b="1"/>
              <a:t>Zeitreihenanalyse</a:t>
            </a:r>
            <a:r>
              <a:rPr/>
              <a:t>: Analyse von Daten mit zeitlicher Struktur</a:t>
            </a:r>
          </a:p>
          <a:p>
            <a:pPr lvl="0"/>
            <a:r>
              <a:rPr b="1"/>
              <a:t>Faktorenanalyse</a:t>
            </a:r>
            <a:r>
              <a:rPr/>
              <a:t>: Reduktion von Variablen auf latente Faktoren</a:t>
            </a:r>
          </a:p>
          <a:p>
            <a:pPr lvl="0"/>
            <a:r>
              <a:rPr b="1"/>
              <a:t>Clusteranalyse</a:t>
            </a:r>
            <a:r>
              <a:rPr/>
              <a:t>: Identifikation von Gruppen in Daten</a:t>
            </a:r>
          </a:p>
          <a:p>
            <a:pPr lvl="0"/>
            <a:r>
              <a:rPr b="1"/>
              <a:t>Machine Learning</a:t>
            </a:r>
            <a:r>
              <a:rPr/>
              <a:t>: Vorhersagemodelle und Klassifikation</a:t>
            </a:r>
          </a:p>
        </p:txBody>
      </p:sp>
    </p:spTree>
  </p:cSld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Praktische Hinweise für statistisches 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Reproduzierbarkeit</a:t>
            </a:r>
            <a:r>
              <a:rPr/>
              <a:t>: Verwendung von R Markdown für nachvollziehbare Analysen</a:t>
            </a:r>
          </a:p>
          <a:p>
            <a:pPr lvl="0"/>
            <a:r>
              <a:rPr b="1"/>
              <a:t>Visualisierung vor Berechnung</a:t>
            </a:r>
            <a:r>
              <a:rPr/>
              <a:t>: Daten immer zuerst visualisieren</a:t>
            </a:r>
          </a:p>
          <a:p>
            <a:pPr lvl="0"/>
            <a:r>
              <a:rPr b="1"/>
              <a:t>Datenvalidierung</a:t>
            </a:r>
            <a:r>
              <a:rPr/>
              <a:t>: Überprüfung auf Ausreißer, fehlende Werte, unmögliche Werte</a:t>
            </a:r>
          </a:p>
          <a:p>
            <a:pPr lvl="0"/>
            <a:r>
              <a:rPr b="1"/>
              <a:t>Kritisches Denken</a:t>
            </a:r>
            <a:r>
              <a:rPr/>
              <a:t>: Hinterfragen von Ergebnissen und Methoden</a:t>
            </a:r>
          </a:p>
          <a:p>
            <a:pPr lvl="0"/>
            <a:r>
              <a:rPr b="1"/>
              <a:t>Effektgrößen beachten</a:t>
            </a:r>
            <a:r>
              <a:rPr/>
              <a:t>: Nicht nur auf p-Werte fixieren</a:t>
            </a:r>
          </a:p>
        </p:txBody>
      </p:sp>
    </p:spTree>
  </p:cSld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Ressourcen für das Selbststudium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Bücher</a:t>
            </a:r>
            <a:r>
              <a:rPr/>
              <a:t>:</a:t>
            </a:r>
          </a:p>
          <a:p>
            <a:pPr lvl="1"/>
            <a:r>
              <a:rPr/>
              <a:t>“R for Data Science” von Hadley Wickham und Garrett Grolemund</a:t>
            </a:r>
          </a:p>
          <a:p>
            <a:pPr lvl="1"/>
            <a:r>
              <a:rPr/>
              <a:t>“Discovering Statistics Using R” von Andy Field</a:t>
            </a:r>
          </a:p>
          <a:p>
            <a:pPr lvl="1"/>
            <a:r>
              <a:rPr/>
              <a:t>“An Introduction to Statistical Learning” von James, Witten, Hastie und Tibshirani</a:t>
            </a:r>
          </a:p>
          <a:p>
            <a:pPr lvl="0"/>
            <a:r>
              <a:rPr b="1"/>
              <a:t>Online-Ressourcen</a:t>
            </a:r>
            <a:r>
              <a:rPr/>
              <a:t>:</a:t>
            </a:r>
          </a:p>
          <a:p>
            <a:pPr lvl="1"/>
            <a:r>
              <a:rPr/>
              <a:t>RStudio Cheatsheets: https://www.rstudio.com/resources/cheatsheets/</a:t>
            </a:r>
          </a:p>
          <a:p>
            <a:pPr lvl="1"/>
            <a:r>
              <a:rPr/>
              <a:t>R-bloggers: https://www.r-bloggers.com/</a:t>
            </a:r>
          </a:p>
          <a:p>
            <a:pPr lvl="1"/>
            <a:r>
              <a:rPr/>
              <a:t>Datacamp-Kurse: https://www.datacamp.com/courses/tech:r</a:t>
            </a:r>
          </a:p>
          <a:p>
            <a:pPr lvl="1"/>
            <a:r>
              <a:rPr/>
              <a:t>Stackoverflow für R-spezifische Fragen</a:t>
            </a:r>
          </a:p>
        </p:txBody>
      </p:sp>
    </p:spTree>
  </p:cSld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Datenkritisches Denken und ethische Aspekte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Datenqualität und -herkunft</a:t>
            </a:r>
            <a:r>
              <a:rPr/>
              <a:t>: Kritische Bewertung von Datenquellen</a:t>
            </a:r>
          </a:p>
          <a:p>
            <a:pPr lvl="0"/>
            <a:r>
              <a:rPr b="1"/>
              <a:t>Fallstricke der Statistik</a:t>
            </a:r>
            <a:r>
              <a:rPr/>
              <a:t>: Häufige Fehlinterpretationen und wie man sie vermeidet</a:t>
            </a:r>
          </a:p>
          <a:p>
            <a:pPr lvl="0"/>
            <a:r>
              <a:rPr b="1"/>
              <a:t>Ethik in der Datenanalyse</a:t>
            </a:r>
            <a:r>
              <a:rPr/>
              <a:t>: Datenschutz, Fairness, Transparenz</a:t>
            </a:r>
          </a:p>
          <a:p>
            <a:pPr lvl="0"/>
            <a:r>
              <a:rPr b="1"/>
              <a:t>Kommunikation statistischer Ergebnisse</a:t>
            </a:r>
            <a:r>
              <a:rPr/>
              <a:t>: Verantwortungsvoller Umgang mit Daten in der Öffentlichkeit</a:t>
            </a:r>
          </a:p>
        </p:txBody>
      </p:sp>
    </p:spTree>
  </p:cSld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Abschlussdiskussion und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Offene Fragen</a:t>
            </a:r>
            <a:r>
              <a:rPr/>
              <a:t>: Klärung verbleibender Unklarheiten</a:t>
            </a:r>
          </a:p>
          <a:p>
            <a:pPr lvl="0"/>
            <a:r>
              <a:rPr b="1"/>
              <a:t>Rückblick</a:t>
            </a:r>
            <a:r>
              <a:rPr/>
              <a:t>: Was waren die wichtigsten Erkenntnisse?</a:t>
            </a:r>
          </a:p>
          <a:p>
            <a:pPr lvl="0"/>
            <a:r>
              <a:rPr b="1"/>
              <a:t>Ausblick</a:t>
            </a:r>
            <a:r>
              <a:rPr/>
              <a:t>: Wie können die Studierenden die erlernten Methoden in ihren Abschlussarbeiten anwenden?</a:t>
            </a:r>
          </a:p>
          <a:p>
            <a:pPr lvl="0"/>
            <a:r>
              <a:rPr b="1"/>
              <a:t>Kursevaluation</a:t>
            </a:r>
            <a:r>
              <a:rPr/>
              <a:t>: Feedback zum Seminar und Verbesserungsvorschläge</a:t>
            </a:r>
          </a:p>
        </p:txBody>
      </p:sp>
    </p:spTree>
  </p:cSld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Tipp des Tages: Statistische Fallstricke vermeiden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Data Dredging (p-Hacking)</a:t>
            </a:r>
            <a:r>
              <a:rPr/>
              <a:t>: Nicht so lange testen, bis ein signifikantes Ergebnis erscheint</a:t>
            </a:r>
          </a:p>
          <a:p>
            <a:pPr lvl="0"/>
            <a:r>
              <a:rPr b="1"/>
              <a:t>HARKing (Hypothesizing After Results are Known)</a:t>
            </a:r>
            <a:r>
              <a:rPr/>
              <a:t>: Hypothesen vor der Analyse festlegen</a:t>
            </a:r>
          </a:p>
          <a:p>
            <a:pPr lvl="0"/>
            <a:r>
              <a:rPr b="1"/>
              <a:t>Cherry Picking</a:t>
            </a:r>
            <a:r>
              <a:rPr/>
              <a:t>: Alle relevanten Ergebnisse berichten, nicht nur die “schönen”</a:t>
            </a:r>
          </a:p>
          <a:p>
            <a:pPr lvl="0"/>
            <a:r>
              <a:rPr b="1"/>
              <a:t>Überinterpretation von p-Werten</a:t>
            </a:r>
            <a:r>
              <a:rPr/>
              <a:t>: p &lt; 0.05 bedeutet nicht “wahr” oder “wichtig”</a:t>
            </a:r>
          </a:p>
          <a:p>
            <a:pPr lvl="0"/>
            <a:r>
              <a:rPr b="1"/>
              <a:t>Ignorieren von Effektgrößen</a:t>
            </a:r>
            <a:r>
              <a:rPr/>
              <a:t>: Praktische Bedeutsamkeit ist oft wichtiger als statistische Signifikanz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Wo finde ich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Kaggle</a:t>
            </a:r>
          </a:p>
          <a:p>
            <a:pPr lvl="0"/>
            <a:r>
              <a:rPr/>
              <a:t>Statistisches Bundesamt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nutzen wir R?</a:t>
            </a:r>
          </a:p>
        </p:txBody>
      </p:sp>
      <p:pic>
        <p:nvPicPr>
          <p:cNvPr descr="images/r-vs-pyth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R, Python, SPSS,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SPSS</a:t>
            </a:r>
          </a:p>
          <a:p>
            <a:pPr lvl="0"/>
            <a:r>
              <a:rPr/>
              <a:t>SAS</a:t>
            </a:r>
          </a:p>
          <a:p>
            <a:pPr lvl="0"/>
            <a:r>
              <a:rPr/>
              <a:t>Python</a:t>
            </a:r>
          </a:p>
          <a:p>
            <a:pPr lvl="0"/>
            <a:r>
              <a:rPr/>
              <a:t>Scala</a:t>
            </a:r>
          </a:p>
          <a:p>
            <a:pPr lvl="0"/>
            <a:r>
              <a:rPr/>
              <a:t>Julia</a:t>
            </a:r>
          </a:p>
          <a:p>
            <a:pPr lvl="0"/>
            <a:r>
              <a:rPr/>
              <a:t>PSPP</a:t>
            </a:r>
          </a:p>
          <a:p>
            <a:pPr lvl="0"/>
            <a:r>
              <a:rPr/>
              <a:t>R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Programmiersprache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R: Statistische Programmiersprache und Umgebung</a:t>
            </a:r>
          </a:p>
          <a:p>
            <a:pPr lvl="0"/>
            <a:r>
              <a:rPr/>
              <a:t>Nachfolger von S (Unnützes Wissen, Teil 1)</a:t>
            </a:r>
          </a:p>
          <a:p>
            <a:pPr lvl="0"/>
            <a:r>
              <a:rPr/>
              <a:t>Großer Vorteil: R ist von Statistikern für Statistiker</a:t>
            </a:r>
          </a:p>
          <a:p>
            <a:pPr lvl="0"/>
            <a:r>
              <a:rPr/>
              <a:t>Großer Nachteil: R ist von Statistikern für Statistiker</a:t>
            </a:r>
          </a:p>
          <a:p>
            <a:pPr lvl="0"/>
            <a:r>
              <a:rPr/>
              <a:t>Open Source</a:t>
            </a:r>
          </a:p>
          <a:p>
            <a:pPr lvl="0"/>
            <a:r>
              <a:rPr/>
              <a:t>Packages (Libraries) erweitern den Umfang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IDE 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“Wenn R ein Pferd ist, dann ist RStudio der Sattel.”</a:t>
            </a:r>
          </a:p>
          <a:p>
            <a:pPr lvl="0"/>
            <a:r>
              <a:rPr/>
              <a:t>Entwickelt von RStudio PBC, heute Posit PBC</a:t>
            </a:r>
          </a:p>
          <a:p>
            <a:pPr lvl="0"/>
            <a:r>
              <a:rPr/>
              <a:t>Kostenlos für den Heimgebrauch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Arbeitsumgebung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Sozusagen der “Arbeitsspeicher”</a:t>
            </a:r>
          </a:p>
          <a:p>
            <a:pPr lvl="0"/>
            <a:r>
              <a:rPr/>
              <a:t>Enthält nicht nur Objekte, sondern auch Packages</a:t>
            </a:r>
          </a:p>
          <a:p>
            <a:pPr lvl="0"/>
            <a:r>
              <a:rPr/>
              <a:t>Häufige Fehlerursache: – Man geht davon aus, dass etwas geladen ist, ist es aber nicht. – Man geht davon aus, dass etwas nicht geladen ist, ist es aber.</a:t>
            </a:r>
          </a:p>
          <a:p>
            <a:pPr lvl="0"/>
            <a:r>
              <a:rPr/>
              <a:t>R lädt alles (!) in den Arbeitsspeicher.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Die ersten Schritte mit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 als Taschenrechner</a:t>
            </a:r>
          </a:p>
          <a:p>
            <a:pPr lvl="0"/>
            <a:r>
              <a:rPr/>
              <a:t>Objekt- und Funktionsstruktur in R</a:t>
            </a:r>
          </a:p>
          <a:p>
            <a:pPr lvl="0"/>
            <a:r>
              <a:rPr/>
              <a:t>Zuordnung über </a:t>
            </a:r>
            <a:r>
              <a:rPr>
                <a:latin typeface="Courier"/>
              </a:rPr>
              <a:t>&lt;-</a:t>
            </a:r>
          </a:p>
          <a:p>
            <a:pPr lvl="0"/>
            <a:r>
              <a:rPr/>
              <a:t>Hilfe über </a:t>
            </a:r>
            <a:r>
              <a:rPr>
                <a:latin typeface="Courier"/>
              </a:rPr>
              <a:t>?FUNKTIONSNAME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Funktionen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Funktionsstruktur: </a:t>
            </a:r>
            <a:r>
              <a:rPr>
                <a:latin typeface="Courier"/>
              </a:rPr>
              <a:t>funktionsname(Parameter)</a:t>
            </a:r>
          </a:p>
          <a:p>
            <a:pPr lvl="0"/>
            <a:r>
              <a:rPr/>
              <a:t>Beispiele: </a:t>
            </a:r>
            <a:r>
              <a:rPr>
                <a:latin typeface="Courier"/>
              </a:rPr>
              <a:t>plot()</a:t>
            </a:r>
            <a:r>
              <a:rPr/>
              <a:t>, </a:t>
            </a:r>
            <a:r>
              <a:rPr>
                <a:latin typeface="Courier"/>
              </a:rPr>
              <a:t>summary()</a:t>
            </a:r>
            <a:r>
              <a:rPr/>
              <a:t>, </a:t>
            </a:r>
            <a:r>
              <a:rPr>
                <a:latin typeface="Courier"/>
              </a:rPr>
              <a:t>str()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Datentypen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Character</a:t>
            </a:r>
          </a:p>
          <a:p>
            <a:pPr lvl="0"/>
            <a:r>
              <a:rPr/>
              <a:t>Numerisch: integer und double</a:t>
            </a:r>
          </a:p>
          <a:p>
            <a:pPr lvl="0"/>
            <a:r>
              <a:rPr/>
              <a:t>Factor</a:t>
            </a:r>
          </a:p>
          <a:p>
            <a:pPr lvl="0"/>
            <a:r>
              <a:rPr/>
              <a:t>Datum</a:t>
            </a:r>
          </a:p>
          <a:p>
            <a:pPr lvl="0"/>
            <a:r>
              <a:rPr/>
              <a:t>Dynamic typing und Bedeutung korrekter Datentypen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 dieser Veranstaltung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Werkzeuge für Datenanalyse in der Bachelor-Arbeit</a:t>
            </a:r>
          </a:p>
          <a:p>
            <a:pPr lvl="0"/>
            <a:r>
              <a:rPr/>
              <a:t>Grundkenntnisse Statistik, nicht nur für die Uni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pic>
        <p:nvPicPr>
          <p:cNvPr descr="images/data-structu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193800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Datenstrukturen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Vektor: Liste mit gleichen Datentypen</a:t>
            </a:r>
          </a:p>
          <a:p>
            <a:pPr lvl="0"/>
            <a:r>
              <a:rPr/>
              <a:t>Dataframe: Tabelle mit Vektoren als Spalten</a:t>
            </a:r>
          </a:p>
          <a:p>
            <a:pPr lvl="0"/>
            <a:r>
              <a:rPr/>
              <a:t>Liste: verschiedene Datentypen</a:t>
            </a:r>
          </a:p>
          <a:p>
            <a:pPr lvl="0"/>
            <a:r>
              <a:rPr/>
              <a:t>Matrix: Tabelle nur mit gleichen Datentypen</a:t>
            </a:r>
          </a:p>
          <a:p>
            <a:pPr lvl="0"/>
            <a:r>
              <a:rPr/>
              <a:t>Array: Dreidimensionale Matrix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Zentrales Konzept in R</a:t>
            </a:r>
          </a:p>
          <a:p>
            <a:pPr lvl="0"/>
            <a:r>
              <a:rPr/>
              <a:t>Struktur: Zeilen für Observationen, Spalten für Attribute</a:t>
            </a:r>
          </a:p>
          <a:p>
            <a:pPr lvl="0"/>
            <a:r>
              <a:rPr/>
              <a:t>Zugriff auf Spalten über Dollarzeichen (</a:t>
            </a:r>
            <a:r>
              <a:rPr>
                <a:latin typeface="Courier"/>
              </a:rPr>
              <a:t>$</a:t>
            </a:r>
            <a:r>
              <a:rPr/>
              <a:t>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2: Deskriptive Statistik I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Let’s talk about money</a:t>
            </a:r>
          </a:p>
        </p:txBody>
      </p:sp>
      <p:pic>
        <p:nvPicPr>
          <p:cNvPr descr="images/einkomme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03600" y="1193800"/>
            <a:ext cx="234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könnte man die Einkommensverteilung beschreiben?</a:t>
            </a:r>
          </a:p>
        </p:txBody>
      </p:sp>
      <p:pic>
        <p:nvPicPr>
          <p:cNvPr descr="images/einkommensschichtu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56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Histogramm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Was: Grafische Darstellung der Häufigkeitsverteilung in Klassen</a:t>
            </a:r>
          </a:p>
          <a:p>
            <a:pPr lvl="0"/>
            <a:r>
              <a:rPr/>
              <a:t>Bestandteile: X-Achse (Werte), Y-Achse (Häufigkeit), Balken (Klassenhäufigkeit)</a:t>
            </a:r>
          </a:p>
          <a:p>
            <a:pPr lvl="0"/>
            <a:r>
              <a:rPr/>
              <a:t>Wozu: Schneller Überblick über Datenverteilung und -muster</a:t>
            </a:r>
          </a:p>
          <a:p>
            <a:pPr lvl="0"/>
            <a:r>
              <a:rPr/>
              <a:t>Interpretation: Form (symmetrisch/schief), Modalität (uni-/multimodal), Ausreißer</a:t>
            </a:r>
          </a:p>
          <a:p>
            <a:pPr lvl="0"/>
            <a:r>
              <a:rPr/>
              <a:t>Wichtig: Klassenanzahl beeinflusst sichtbare Form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hist(data, breaks = 10)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sind statistische Kennzahlen wichtig?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zusammenfassen und vereinfachen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Reduktion von Komplexität</a:t>
            </a:r>
            <a:r>
              <a:rPr/>
              <a:t>: Große Datenmengen werden durch wenige Werte beschreibbar</a:t>
            </a:r>
          </a:p>
          <a:p>
            <a:pPr lvl="0"/>
            <a:r>
              <a:rPr b="1"/>
              <a:t>Kommunikation</a:t>
            </a:r>
            <a:r>
              <a:rPr/>
              <a:t>: Leichtere Vermittlung von Erkenntnissen an Nicht-Statistiker</a:t>
            </a:r>
          </a:p>
          <a:p>
            <a:pPr lvl="0"/>
            <a:r>
              <a:rPr b="1"/>
              <a:t>Vergleichbarkeit</a:t>
            </a:r>
            <a:r>
              <a:rPr/>
              <a:t>: Unterschiedliche Datensätze werden vergleichbar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Entscheidungsgrundlage in vielen Anwendungsbereichen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Wirtschaft</a:t>
            </a:r>
            <a:r>
              <a:rPr/>
              <a:t>: Grundlage für Investitionsentscheidungen und Marktanalysen</a:t>
            </a:r>
          </a:p>
          <a:p>
            <a:pPr lvl="0"/>
            <a:r>
              <a:rPr b="1"/>
              <a:t>Medizin</a:t>
            </a:r>
            <a:r>
              <a:rPr/>
              <a:t>: Interpretation von Studienergebnissen und diagnostischen Tests</a:t>
            </a:r>
          </a:p>
          <a:p>
            <a:pPr lvl="0"/>
            <a:r>
              <a:rPr b="1"/>
              <a:t>Politik</a:t>
            </a:r>
            <a:r>
              <a:rPr/>
              <a:t>: Faktenbasis für gesellschaftliche und wirtschaftliche Maßnahmen</a:t>
            </a:r>
          </a:p>
          <a:p>
            <a:pPr lvl="0"/>
            <a:r>
              <a:rPr b="1"/>
              <a:t>Wissenschaft</a:t>
            </a:r>
            <a:r>
              <a:rPr/>
              <a:t>: Prüfung von Hypothesen und Interpretation von Experimenten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Sie erwartet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Einführung in R und RStudio</a:t>
            </a:r>
          </a:p>
          <a:p>
            <a:pPr lvl="0"/>
            <a:r>
              <a:rPr/>
              <a:t>Datenimport und -aufbereitung</a:t>
            </a:r>
          </a:p>
          <a:p>
            <a:pPr lvl="0"/>
            <a:r>
              <a:rPr/>
              <a:t>Explorative Datenanalyse</a:t>
            </a:r>
          </a:p>
          <a:p>
            <a:pPr lvl="0"/>
            <a:r>
              <a:rPr/>
              <a:t>Datenvisualisierung</a:t>
            </a:r>
          </a:p>
          <a:p>
            <a:pPr lvl="0"/>
            <a:r>
              <a:rPr/>
              <a:t>Wahrscheinlichkeitsrechnung</a:t>
            </a:r>
          </a:p>
          <a:p>
            <a:pPr lvl="0"/>
            <a:r>
              <a:rPr/>
              <a:t>Lineare Regression</a:t>
            </a:r>
          </a:p>
          <a:p>
            <a:pPr lvl="0"/>
            <a:r>
              <a:rPr/>
              <a:t>Hypothesentests</a:t>
            </a:r>
          </a:p>
          <a:p>
            <a:pPr lvl="0"/>
            <a:r>
              <a:rPr/>
              <a:t>Korrelationen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Anwendungsfälle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Wichtig für…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Beispielanwendung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Durchschnittswerte, Summenbetrachtungen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Durchschnittseinkommen einer Region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 Werte, robust gegen Ausreißer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Typisches Haushaltseinkommen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Streuung, Qualitätskontrolle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Produktionsgenauigkeit in der Fertigung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Quartile/Boxplot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Verteilungsform, Ausreißererkennung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Identifikation von Ungleichheiten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Schiefe/Wölbung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Abweichungen von der Normalverteilung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im Finanzwesen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Von der Beschreibung zur Inferenz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Deskriptive Statistik als Grundlage für </a:t>
            </a:r>
            <a:r>
              <a:rPr b="1"/>
              <a:t>statistische Tests</a:t>
            </a:r>
          </a:p>
          <a:p>
            <a:pPr lvl="0"/>
            <a:r>
              <a:rPr/>
              <a:t>Möglichkeit der </a:t>
            </a:r>
            <a:r>
              <a:rPr b="1"/>
              <a:t>Stichprobenerhebung</a:t>
            </a:r>
            <a:r>
              <a:rPr/>
              <a:t> statt Vollerhebung</a:t>
            </a:r>
          </a:p>
          <a:p>
            <a:pPr lvl="0"/>
            <a:r>
              <a:rPr/>
              <a:t>Basis für </a:t>
            </a:r>
            <a:r>
              <a:rPr b="1"/>
              <a:t>statistische Modellierung</a:t>
            </a:r>
            <a:r>
              <a:rPr/>
              <a:t> und </a:t>
            </a:r>
            <a:r>
              <a:rPr b="1"/>
              <a:t>Vorhersagen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Erkennung von Mustern und Besonderheiten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Ausreißer</a:t>
            </a:r>
            <a:r>
              <a:rPr/>
              <a:t>: Potentielle Fehler oder besondere Fälle</a:t>
            </a:r>
          </a:p>
          <a:p>
            <a:pPr lvl="0"/>
            <a:r>
              <a:rPr b="1"/>
              <a:t>Trends</a:t>
            </a:r>
            <a:r>
              <a:rPr/>
              <a:t>: Entwicklungen über Zeit</a:t>
            </a:r>
          </a:p>
          <a:p>
            <a:pPr lvl="0"/>
            <a:r>
              <a:rPr b="1"/>
              <a:t>Gruppenunterschiede</a:t>
            </a:r>
            <a:r>
              <a:rPr/>
              <a:t>: Systematische Variation zwischen Teilgruppen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 / ungewöhnlich / unmöglich</a:t>
            </a:r>
          </a:p>
        </p:txBody>
      </p:sp>
      <p:pic>
        <p:nvPicPr>
          <p:cNvPr descr="images/hadlu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Weitere Beispiele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Anwendungsgebiet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Nutzen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Medizin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Referenzwerte (z.B. Blutdruck, BMI)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Diagnostik, Risikoeinschätzung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Finanzmarkt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Volatilität (Standardabweichung)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Risikobewertung von Anlagen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Qualitätssicherung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Prozessfähigkeitsindizes (basierend auf σ)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Optimierung von Produktionsprozessen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Sozialforschung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Gini-Koeffizient (basierend auf Verteilung)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Ungleichheitsmaße in der Gesellschaft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Meteorologie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Durchschnittstemperaturen + Extremwerte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Klimaforschung, Wettervorhersage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pic>
        <p:nvPicPr>
          <p:cNvPr descr="images/mean-mode-media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193800"/>
            <a:ext cx="802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Lagemaße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Mean bezeichnet das arithmetische Mittel, häufig als „Durchschnitt” bezeichnet: mean()</a:t>
            </a:r>
          </a:p>
          <a:p>
            <a:pPr lvl="0"/>
            <a:r>
              <a:rPr/>
              <a:t>Neben dem arithmetischen Mittel existieren weitere Mittelwerte, zum Beispiel das geometrische Mittel</a:t>
            </a:r>
          </a:p>
          <a:p>
            <a:pPr lvl="0"/>
            <a:r>
              <a:rPr/>
              <a:t>Der Median ist weniger anfällig für Ausreißer: median()</a:t>
            </a:r>
          </a:p>
          <a:p>
            <a:pPr lvl="0"/>
            <a:r>
              <a:rPr/>
              <a:t>Der Modalwert kann auch mit kategorialen Variablen umgehen</a:t>
            </a:r>
          </a:p>
          <a:p>
            <a:pPr lvl="0"/>
            <a:r>
              <a:rPr/>
              <a:t>In R existiert kein Befehl für den Modalwert ☹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Merke</a:t>
            </a:r>
          </a:p>
        </p:txBody>
      </p:sp>
      <p:pic>
        <p:nvPicPr>
          <p:cNvPr descr="images/meme-durchschnit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It really happened</a:t>
            </a:r>
          </a:p>
        </p:txBody>
      </p:sp>
      <p:pic>
        <p:nvPicPr>
          <p:cNvPr descr="images/clinton-aver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24200" y="1193800"/>
            <a:ext cx="2895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Auch die MOPO…</a:t>
            </a:r>
          </a:p>
        </p:txBody>
      </p:sp>
      <p:pic>
        <p:nvPicPr>
          <p:cNvPr descr="images/Bildschirmfoto%202025-05-09%20um%2011.34.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2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Erwartungen und Interaktion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Slido:</a:t>
            </a:r>
            <a:r>
              <a:rPr/>
              <a:t> Interaktive Beteiligung über </a:t>
            </a:r>
            <a:r>
              <a:rPr>
                <a:hlinkClick r:id="rId2"/>
              </a:rPr>
              <a:t>Slido</a:t>
            </a:r>
          </a:p>
          <a:p>
            <a:pPr lvl="1"/>
            <a:r>
              <a:rPr/>
              <a:t>16 Uhr: #68430031</a:t>
            </a:r>
          </a:p>
          <a:p>
            <a:pPr lvl="1"/>
            <a:r>
              <a:rPr/>
              <a:t>18 Uhr: #68430032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Streuungsmaße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Spannweite (Range)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Die Spannweite ist der einfachste Streuungsparameter</a:t>
            </a:r>
          </a:p>
          <a:p>
            <a:pPr lvl="0"/>
            <a:r>
              <a:rPr/>
              <a:t>Berechnung: Maximum - Minimum</a:t>
            </a:r>
          </a:p>
          <a:p>
            <a:pPr lvl="0"/>
            <a:r>
              <a:rPr/>
              <a:t>Sehr anfällig für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diff(range(data))</a:t>
            </a:r>
            <a:r>
              <a:rPr/>
              <a:t> oder </a:t>
            </a:r>
            <a:r>
              <a:rPr>
                <a:latin typeface="Courier"/>
              </a:rPr>
              <a:t>max(data) - min(data)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Interquartilsabstand (IQR)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Robusteres Streuungsmaß, das Ausreißer besser berücksichtigt</a:t>
            </a:r>
          </a:p>
          <a:p>
            <a:pPr lvl="0"/>
            <a:r>
              <a:rPr/>
              <a:t>Berechnung: 75%-Quartil minus 25%-Quartil (Q3 - Q1)</a:t>
            </a:r>
          </a:p>
          <a:p>
            <a:pPr lvl="0"/>
            <a:r>
              <a:rPr/>
              <a:t>Enthält die mittleren 50% der Daten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IQR(data)</a:t>
            </a:r>
            <a:r>
              <a:rPr/>
              <a:t> oder </a:t>
            </a:r>
            <a:r>
              <a:rPr>
                <a:latin typeface="Courier"/>
              </a:rPr>
              <a:t>quantile(data, 0.75) - quantile(data, 0.25)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Durchschnittliche quadratische Abweichung vom Mittelwert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σ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Berechnung für Stichprobe (korrigierte Varianz):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p>
                        <m:e>
                          <m:r>
                            <m:t>s</m:t>
                          </m:r>
                        </m:e>
                        <m:sup>
                          <m: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m:t>=</m:t>
                      </m:r>
                      <m:f>
                        <m:fPr>
                          <m:type m:val="bar"/>
                        </m:fPr>
                        <m:num>
                          <m:r>
                            <m:t>1</m:t>
                          </m:r>
                        </m:num>
                        <m:den>
                          <m:r>
                            <m:t>n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ff"/>
                          <m:supHide m:val="off"/>
                        </m:naryPr>
                        <m:sub>
                          <m:r>
                            <m:t>i</m:t>
                          </m:r>
                          <m:r>
                            <m:rPr>
                              <m:sty m:val="p"/>
                            </m:rPr>
                            <m:t>=</m:t>
                          </m:r>
                          <m:r>
                            <m:t>1</m:t>
                          </m:r>
                        </m:sub>
                        <m:sup>
                          <m:r>
                            <m:t>n</m:t>
                          </m:r>
                        </m:sup>
                        <m:e>
                          <m:sSup>
                            <m:e>
                              <m:d>
                                <m:dPr>
                                  <m:begChr m:val="("/>
                                  <m:endChr m:val=")"/>
                                  <m:sepChr m:val=""/>
                                  <m:grow/>
                                </m:dPr>
                                <m:e>
                                  <m:sSub>
                                    <m:e>
                                      <m:r>
                                        <m:t>x</m:t>
                                      </m:r>
                                    </m:e>
                                    <m:sub>
                                      <m:r>
                                        <m:t>i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m:t>−</m:t>
                                  </m:r>
                                  <m:acc>
                                    <m:accPr>
                                      <m:chr m:val="‾"/>
                                    </m:accPr>
                                    <m:e>
                                      <m:r>
                                        <m:t>x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</a:p>
              <a:p>
                <a:pPr lvl="0"/>
                <a:r>
                  <a:rPr/>
                  <a:t>Einheit: Quadrat der Einheit der Ursprungsdaten</a:t>
                </a:r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var(data)</a:t>
                </a:r>
              </a:p>
            </p:txBody>
          </p:sp>
        </mc:Choice>
      </mc:AlternateContent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p:pic>
        <p:nvPicPr>
          <p:cNvPr descr="images/Standard_deviation_diagram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Standardabweichung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Wurzel aus der Varianz: Dieselbe Einheit wie die Ursprungsdaten</a:t>
                </a:r>
              </a:p>
              <a:p>
                <a:pPr lvl="0"/>
                <a:r>
                  <a:rPr/>
                  <a:t>Berechnung für Grundgesamtheit: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σ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r>
                                        <m:t>μ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Berechnung für Stichprobe: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rPr>
                          <m:sty m:val="p"/>
                        </m:rPr>
                        <m:t>=</m:t>
                      </m:r>
                      <m:rad>
                        <m:radPr>
                          <m:degHide m:val="on"/>
                        </m:radPr>
                        <m:deg/>
                        <m:e>
                          <m:f>
                            <m:fPr>
                              <m:type m:val="bar"/>
                            </m:fPr>
                            <m:num>
                              <m:r>
                                <m:t>1</m:t>
                              </m:r>
                            </m:num>
                            <m:den>
                              <m: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m:t>−</m:t>
                              </m:r>
                              <m:r>
                                <m:t>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bHide m:val="off"/>
                              <m:supHide m:val="off"/>
                            </m:naryPr>
                            <m:sub>
                              <m: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m:t>=</m:t>
                              </m:r>
                              <m:r>
                                <m:t>1</m:t>
                              </m:r>
                            </m:sub>
                            <m:sup>
                              <m:r>
                                <m:t>n</m:t>
                              </m:r>
                            </m:sup>
                            <m:e>
                              <m:sSup>
                                <m:e>
                                  <m:d>
                                    <m:dPr>
                                      <m:begChr m:val="("/>
                                      <m:endChr m:val=")"/>
                                      <m:sepChr m:val=""/>
                                      <m:grow/>
                                    </m:dPr>
                                    <m:e>
                                      <m:sSub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sty m:val="p"/>
                                        </m:rPr>
                                        <m:t>−</m:t>
                                      </m:r>
                                      <m:acc>
                                        <m:accPr>
                                          <m:chr m:val="‾"/>
                                        </m:accPr>
                                        <m:e>
                                          <m:r>
                                            <m:t>x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</a:p>
              <a:p>
                <a:pPr lvl="0"/>
                <a:r>
                  <a:rPr/>
                  <a:t>In R: </a:t>
                </a:r>
                <a:r>
                  <a:rPr>
                    <a:latin typeface="Courier"/>
                  </a:rPr>
                  <a:t>sd(data)</a:t>
                </a:r>
              </a:p>
            </p:txBody>
          </p:sp>
        </mc:Choice>
      </mc:AlternateContent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 der Standardabweichung im Kontext der Normalverteilung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Bei normalverteilten Daten liegen ca. 68% der Werte innerhalb von μ ± σ (Mittelwert ± 1 Standardabweichung)</a:t>
            </a:r>
          </a:p>
          <a:p>
            <a:pPr lvl="0"/>
            <a:r>
              <a:rPr/>
              <a:t>Ca. 95% der Werte liegen innerhalb von μ ± 2σ</a:t>
            </a:r>
          </a:p>
          <a:p>
            <a:pPr lvl="0"/>
            <a:r>
              <a:rPr/>
              <a:t>Ca. 99,7% der Werte liegen innerhalb von μ ± 3σ (“Drei-Sigma-Regel”)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Formparameter</a:t>
            </a:r>
          </a:p>
        </p:txBody>
      </p:sp>
      <p:pic>
        <p:nvPicPr>
          <p:cNvPr descr="images/3-s2.0-B9780128207178000087-f05-03-978012820717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460500"/>
            <a:ext cx="82296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Schiefe (Skewness)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Asymmetrie einer Verteilung</a:t>
            </a:r>
          </a:p>
          <a:p>
            <a:pPr lvl="0"/>
            <a:r>
              <a:rPr/>
              <a:t>Positive Schiefe: rechtsschiefe Verteilung (längerer “Schwanz” nach rechts)</a:t>
            </a:r>
          </a:p>
          <a:p>
            <a:pPr lvl="0"/>
            <a:r>
              <a:rPr/>
              <a:t>Negative Schiefe: linksschiefe Verteilung (längerer “Schwanz” nach links)</a:t>
            </a:r>
          </a:p>
          <a:p>
            <a:pPr lvl="0"/>
            <a:r>
              <a:rPr/>
              <a:t>Schiefe von 0: symmetrische Verteilung (z.B. Normalverteilung)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skewness(data)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Wölbung (Kurtosis)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Misst die “Spitzheit” bzw. “Flachheit” einer Verteilung</a:t>
            </a:r>
          </a:p>
          <a:p>
            <a:pPr lvl="0"/>
            <a:r>
              <a:rPr/>
              <a:t>Normalverteilung hat eine Kurtosis von 3 (manchmal als Exzess-Kurtosis = 0 dargestellt)</a:t>
            </a:r>
          </a:p>
          <a:p>
            <a:pPr lvl="0"/>
            <a:r>
              <a:rPr/>
              <a:t>Hohe Kurtosis (&gt;3): spitze Verteilung mit “schweren Enden” (mehr Extremwerte)</a:t>
            </a:r>
          </a:p>
          <a:p>
            <a:pPr lvl="0"/>
            <a:r>
              <a:rPr/>
              <a:t>Niedrige Kurtosis (&lt;3): flache Verteilung mit “leichten Enden” (weniger Extremwerte)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kurtosis(data)</a:t>
            </a:r>
            <a:r>
              <a:rPr/>
              <a:t> aus dem Paket </a:t>
            </a:r>
            <a:r>
              <a:rPr b="1"/>
              <a:t>moments</a:t>
            </a:r>
            <a:r>
              <a:rPr/>
              <a:t> oder </a:t>
            </a:r>
            <a:r>
              <a:rPr b="1"/>
              <a:t>e1071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Note kann ich erwarten?</a:t>
            </a:r>
          </a:p>
        </p:txBody>
      </p:sp>
      <p:pic>
        <p:nvPicPr>
          <p:cNvPr descr="images/grade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193800"/>
            <a:ext cx="5499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Positionskennwerte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Quantile und Perzentile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Teile die Daten in gleich große Teile</a:t>
            </a:r>
          </a:p>
          <a:p>
            <a:pPr lvl="0"/>
            <a:r>
              <a:rPr/>
              <a:t>Median = 0,5-Quantil (50%-Perzentil)</a:t>
            </a:r>
          </a:p>
          <a:p>
            <a:pPr lvl="0"/>
            <a:r>
              <a:rPr/>
              <a:t>Quartile teilen die Daten in vier gleiche Teile:</a:t>
            </a:r>
          </a:p>
          <a:p>
            <a:pPr lvl="1"/>
            <a:r>
              <a:rPr/>
              <a:t>Q1 = 0,25-Quantil (25%-Perzentil)</a:t>
            </a:r>
          </a:p>
          <a:p>
            <a:pPr lvl="1"/>
            <a:r>
              <a:rPr/>
              <a:t>Q2 = 0,5-Quantil (50%-Perzentil) = Median</a:t>
            </a:r>
          </a:p>
          <a:p>
            <a:pPr lvl="1"/>
            <a:r>
              <a:rPr/>
              <a:t>Q3 = 0,75-Quantil (75%-Perzentil)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quantile(data, probs = c(0.25, 0.5, 0.75))</a:t>
            </a:r>
            <a:r>
              <a:rPr/>
              <a:t> für Quartile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pic>
        <p:nvPicPr>
          <p:cNvPr descr="images/Elements_of_a_boxplot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2446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Visuelle Darstellung von Quartilen und Ausreißern</a:t>
            </a:r>
          </a:p>
          <a:p>
            <a:pPr lvl="0"/>
            <a:r>
              <a:rPr/>
              <a:t>Box: Interquartilsabstand (IQR) von Q1 bis Q3</a:t>
            </a:r>
          </a:p>
          <a:p>
            <a:pPr lvl="0"/>
            <a:r>
              <a:rPr/>
              <a:t>Mittellinie: Median (Q2)</a:t>
            </a:r>
          </a:p>
          <a:p>
            <a:pPr lvl="0"/>
            <a:r>
              <a:rPr/>
              <a:t>Whiskers: Typischerweise bis max. 1,5 × IQR von der Box</a:t>
            </a:r>
          </a:p>
          <a:p>
            <a:pPr lvl="0"/>
            <a:r>
              <a:rPr/>
              <a:t>Punkte außerhalb der Whiskers: potenzielle Ausreißer</a:t>
            </a:r>
          </a:p>
          <a:p>
            <a:pPr lvl="0"/>
            <a:r>
              <a:rPr/>
              <a:t>In R: </a:t>
            </a:r>
            <a:r>
              <a:rPr>
                <a:latin typeface="Courier"/>
              </a:rPr>
              <a:t>boxplot(data)</a:t>
            </a:r>
          </a:p>
          <a:p>
            <a:pPr lvl="0" indent="0" marL="0">
              <a:buNone/>
            </a:pPr>
            <a:r>
              <a:rPr/>
              <a:t>#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macht man das in R?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Schiefe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skewness(data)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Asymmetrie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Wölbung (Kurtosis)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kurtosis(data)</a:t>
                      </a:r>
                      <a:r>
                        <a:rPr/>
                        <a:t> </a:t>
                      </a:r>
                      <a:r>
                        <a:rPr i="1"/>
                        <a:t>(moments/e1071)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“Spitzheit” der Verteilung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Quantile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quantile(data, c(.25,.5,.75))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25 %, 50 %, 75 %-Werte (Quartile)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Übung mit dem Datensatz iris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362200"/>
                <a:gridCol w="36068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Kennzahl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R‑Befehl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Kurzbeschreibung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Mittelwert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Durchschnitt aller Werte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Median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median(data)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Zentralwert (50 %-Quantil)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Minimum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min(data)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Kleinster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Maximum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max(data)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Größter 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Spannweite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diff(range(data))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Abstand = Max − Min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Standardabweichung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sd(data)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Ø‑Abweichung vom Mittelwert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Varianz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var(data)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Quadrat der Standardabweichung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3: Deskriptive Statistik II &amp; Datenmanipulation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Typischer Ablauf</a:t>
            </a:r>
          </a:p>
        </p:txBody>
      </p:sp>
      <p:pic>
        <p:nvPicPr>
          <p:cNvPr descr="images/CRISP-DM_Process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7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Das Tidyverse-Paket von Hadley Wickham</a:t>
            </a:r>
          </a:p>
          <a:p>
            <a:pPr lvl="0"/>
            <a:r>
              <a:rPr/>
              <a:t>Code the way you think</a:t>
            </a:r>
          </a:p>
          <a:p>
            <a:pPr lvl="0"/>
            <a:r>
              <a:rPr/>
              <a:t>Enthält Packages wie dplyr und readr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Packages installieren und laden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Packages als Erweiterungen zu base R</a:t>
            </a:r>
          </a:p>
          <a:p>
            <a:pPr lvl="0"/>
            <a:r>
              <a:rPr/>
              <a:t>Installation über Tools =&gt; Install Packages</a:t>
            </a:r>
          </a:p>
          <a:p>
            <a:pPr lvl="0"/>
            <a:r>
              <a:rPr/>
              <a:t>Laden über library(NAME)</a:t>
            </a:r>
          </a:p>
          <a:p>
            <a:pPr lvl="0"/>
            <a:r>
              <a:rPr/>
              <a:t>tidyverse und nycflights23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Rules of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Fragen:</a:t>
            </a:r>
            <a:r>
              <a:rPr/>
              <a:t> Bitte unterbrechen Sie mich für Fragen</a:t>
            </a:r>
          </a:p>
          <a:p>
            <a:pPr lvl="0"/>
            <a:r>
              <a:rPr b="1"/>
              <a:t>Kontakt:</a:t>
            </a:r>
            <a:r>
              <a:rPr/>
              <a:t> </a:t>
            </a:r>
            <a:r>
              <a:rPr>
                <a:hlinkClick r:id="rId2"/>
              </a:rPr>
              <a:t>tom@alby.de</a:t>
            </a:r>
          </a:p>
          <a:p>
            <a:pPr lvl="0"/>
            <a:r>
              <a:rPr b="1"/>
              <a:t>Moodle:</a:t>
            </a:r>
            <a:r>
              <a:rPr/>
              <a:t> Einschreibeschlüssel: iLoveStats!</a:t>
            </a:r>
          </a:p>
          <a:p>
            <a:pPr lvl="0"/>
            <a:r>
              <a:rPr b="1"/>
              <a:t>Materialien:</a:t>
            </a:r>
            <a:r>
              <a:rPr/>
              <a:t> </a:t>
            </a:r>
            <a:r>
              <a:rPr>
                <a:hlinkClick r:id="rId3"/>
              </a:rPr>
              <a:t>https://alby.link/statistik</a:t>
            </a:r>
          </a:p>
          <a:p>
            <a:pPr lvl="0"/>
            <a:r>
              <a:rPr b="1"/>
              <a:t>Teilnahme:</a:t>
            </a:r>
            <a:r>
              <a:rPr/>
              <a:t> Präsenzpflicht, in Ausnahmefällen auch online via Zoom (HU), Aufzeichnungen verfügbar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Beschreiben Sie die Schritte, um eine Tüte Gummibärchen nach Farben zu sortieren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pic>
        <p:nvPicPr>
          <p:cNvPr descr="images/gummibaerch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946400" y="1193800"/>
            <a:ext cx="325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Öffne die Gummibärchentüte</a:t>
            </a:r>
          </a:p>
          <a:p>
            <a:pPr lvl="0"/>
            <a:r>
              <a:rPr/>
              <a:t>Gruppiere die Gummibärchen nach Farbe</a:t>
            </a:r>
          </a:p>
          <a:p>
            <a:pPr lvl="0"/>
            <a:r>
              <a:rPr/>
              <a:t>Zähle die Gummibärchen pro Farbe durch</a:t>
            </a:r>
          </a:p>
          <a:p>
            <a:pPr lvl="0"/>
            <a:r>
              <a:rPr/>
              <a:t>Zugabe: Sortiere absteigend nach Häufigkeit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Rohdaten transformieren und zusammenfassen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03B4F"/>
                </a:solidFill>
                <a:latin typeface="Courier"/>
              </a:rPr>
              <a:t>Gummibärchentüte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group_by</a:t>
            </a:r>
            <a:r>
              <a:rPr>
                <a:solidFill>
                  <a:srgbClr val="003B4F"/>
                </a:solidFill>
                <a:latin typeface="Courier"/>
              </a:rPr>
              <a:t>(farbe)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summarize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657422"/>
                </a:solidFill>
                <a:latin typeface="Courier"/>
              </a:rPr>
              <a:t>Anzahl =</a:t>
            </a:r>
            <a:r>
              <a:rPr>
                <a:solidFill>
                  <a:srgbClr val="003B4F"/>
                </a:solidFill>
                <a:latin typeface="Courier"/>
              </a:rPr>
              <a:t> </a:t>
            </a:r>
            <a:r>
              <a:rPr>
                <a:solidFill>
                  <a:srgbClr val="4758AB"/>
                </a:solidFill>
                <a:latin typeface="Courier"/>
              </a:rPr>
              <a:t>n</a:t>
            </a:r>
            <a:r>
              <a:rPr>
                <a:solidFill>
                  <a:srgbClr val="003B4F"/>
                </a:solidFill>
                <a:latin typeface="Courier"/>
              </a:rPr>
              <a:t>()) </a:t>
            </a:r>
            <a:r>
              <a:rPr>
                <a:solidFill>
                  <a:srgbClr val="5E5E5E"/>
                </a:solidFill>
                <a:latin typeface="Courier"/>
              </a:rPr>
              <a:t>%&gt;%</a:t>
            </a:r>
            <a:br/>
            <a:r>
              <a:rPr>
                <a:solidFill>
                  <a:srgbClr val="003B4F"/>
                </a:solidFill>
                <a:latin typeface="Courier"/>
              </a:rPr>
              <a:t>  </a:t>
            </a:r>
            <a:r>
              <a:rPr>
                <a:solidFill>
                  <a:srgbClr val="4758AB"/>
                </a:solidFill>
                <a:latin typeface="Courier"/>
              </a:rPr>
              <a:t>arrange</a:t>
            </a:r>
            <a:r>
              <a:rPr>
                <a:solidFill>
                  <a:srgbClr val="003B4F"/>
                </a:solidFill>
                <a:latin typeface="Courier"/>
              </a:rPr>
              <a:t>(</a:t>
            </a:r>
            <a:r>
              <a:rPr>
                <a:solidFill>
                  <a:srgbClr val="4758AB"/>
                </a:solidFill>
                <a:latin typeface="Courier"/>
              </a:rPr>
              <a:t>desc</a:t>
            </a:r>
            <a:r>
              <a:rPr>
                <a:solidFill>
                  <a:srgbClr val="003B4F"/>
                </a:solidFill>
                <a:latin typeface="Courier"/>
              </a:rPr>
              <a:t>(Anzahl))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Funktionen in 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latin typeface="Courier"/>
              </a:rPr>
              <a:t>group_by()</a:t>
            </a:r>
            <a:r>
              <a:rPr/>
              <a:t>: Gruppieren nach Variablen</a:t>
            </a:r>
          </a:p>
          <a:p>
            <a:pPr lvl="0"/>
            <a:r>
              <a:rPr>
                <a:latin typeface="Courier"/>
              </a:rPr>
              <a:t>select()</a:t>
            </a:r>
            <a:r>
              <a:rPr/>
              <a:t>: Spalten auswählen</a:t>
            </a:r>
          </a:p>
          <a:p>
            <a:pPr lvl="0"/>
            <a:r>
              <a:rPr>
                <a:latin typeface="Courier"/>
              </a:rPr>
              <a:t>filter()</a:t>
            </a:r>
            <a:r>
              <a:rPr/>
              <a:t>: Zeilen nach Werten filtern</a:t>
            </a:r>
          </a:p>
          <a:p>
            <a:pPr lvl="0"/>
            <a:r>
              <a:rPr>
                <a:latin typeface="Courier"/>
              </a:rPr>
              <a:t>mutate()</a:t>
            </a:r>
            <a:r>
              <a:rPr/>
              <a:t>: Variablen erstellen oder modifizieren</a:t>
            </a:r>
          </a:p>
          <a:p>
            <a:pPr lvl="0"/>
            <a:r>
              <a:rPr>
                <a:latin typeface="Courier"/>
              </a:rPr>
              <a:t>summarise()</a:t>
            </a:r>
            <a:r>
              <a:rPr/>
              <a:t>: Mehrere Werte zu einem Ergebnis reduzieren</a:t>
            </a:r>
          </a:p>
          <a:p>
            <a:pPr lvl="0"/>
            <a:r>
              <a:rPr>
                <a:latin typeface="Courier"/>
              </a:rPr>
              <a:t>arrange()</a:t>
            </a:r>
            <a:r>
              <a:rPr/>
              <a:t>: Sortierung ändern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Ausprobieren mit nycflights23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5 Datensätze</a:t>
            </a:r>
          </a:p>
          <a:p>
            <a:pPr lvl="1"/>
            <a:r>
              <a:rPr/>
              <a:t>flights</a:t>
            </a:r>
          </a:p>
          <a:p>
            <a:pPr lvl="1"/>
            <a:r>
              <a:rPr/>
              <a:t>planes</a:t>
            </a:r>
          </a:p>
          <a:p>
            <a:pPr lvl="1"/>
            <a:r>
              <a:rPr/>
              <a:t>airlines</a:t>
            </a:r>
          </a:p>
          <a:p>
            <a:pPr lvl="1"/>
            <a:r>
              <a:rPr/>
              <a:t>airports</a:t>
            </a:r>
          </a:p>
          <a:p>
            <a:pPr lvl="1"/>
            <a:r>
              <a:rPr/>
              <a:t>weather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Typische Fehler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Package nicht geladen</a:t>
            </a:r>
          </a:p>
          <a:p>
            <a:pPr lvl="0"/>
            <a:r>
              <a:rPr/>
              <a:t>Pipe-Symbol falsch verwendet</a:t>
            </a:r>
          </a:p>
          <a:p>
            <a:pPr lvl="0"/>
            <a:r>
              <a:rPr/>
              <a:t>Unvollständige Code-Chunks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Datensätze miteinander verbinden</a:t>
            </a:r>
          </a:p>
        </p:txBody>
      </p:sp>
      <p:pic>
        <p:nvPicPr>
          <p:cNvPr descr="images/jo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52700" y="1193800"/>
            <a:ext cx="4038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Daten lesen und schreiben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Dateiformate: CSV, JSON, ARFF, Excel, Parquet, u.a.</a:t>
            </a:r>
          </a:p>
          <a:p>
            <a:pPr lvl="0"/>
            <a:r>
              <a:rPr/>
              <a:t>Was sind die Vor- und Nachteile der Formate?</a:t>
            </a:r>
          </a:p>
          <a:p>
            <a:pPr lvl="0"/>
            <a:r>
              <a:rPr/>
              <a:t>Import-Beispiele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Prüfungsleistung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Prüfungsleistung:</a:t>
            </a:r>
            <a:r>
              <a:rPr/>
              <a:t> Hausarbeit mit einer Bearbeitungszeit von sechs Wochen</a:t>
            </a:r>
          </a:p>
          <a:p>
            <a:pPr lvl="0"/>
            <a:r>
              <a:rPr b="1"/>
              <a:t>Keine Gruppenarbeit:</a:t>
            </a:r>
            <a:r>
              <a:rPr/>
              <a:t> Im Kurs ja, für die Hausarbeit nein</a:t>
            </a:r>
          </a:p>
          <a:p>
            <a:pPr lvl="0"/>
            <a:r>
              <a:rPr b="1"/>
              <a:t>ChatGPT &amp; Co:</a:t>
            </a:r>
            <a:r>
              <a:rPr/>
              <a:t> Erlaubt, aber…</a:t>
            </a:r>
          </a:p>
          <a:p>
            <a:pPr lvl="0"/>
            <a:r>
              <a:rPr/>
              <a:t>Bitte kein </a:t>
            </a:r>
            <a:r>
              <a:rPr b="1"/>
              <a:t>bedeutungsloser Wohlklang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Pro-Tipp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Importzeile aus Code Preview kopieren und ins Notebook kopieren</a:t>
            </a:r>
          </a:p>
          <a:p>
            <a:pPr lvl="0"/>
            <a:r>
              <a:rPr/>
              <a:t>library ignorieren (haben wir schon mit dem Tidyverse importiert)</a:t>
            </a:r>
          </a:p>
          <a:p>
            <a:pPr lvl="0"/>
            <a:r>
              <a:rPr/>
              <a:t>View(gadata) ignorieren (nervt nur)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Sitzung 4: Datenvisualisierung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greatest value of a picture is when it forces us to notice what we never expected to see. (John Tukey)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Datenvisualisierung, Teil 2</a:t>
            </a:r>
          </a:p>
        </p:txBody>
      </p:sp>
      <p:pic>
        <p:nvPicPr>
          <p:cNvPr descr="images/Anscombe's_quartet_3.sv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7900" y="1193800"/>
            <a:ext cx="466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Was ist der Kontext?</a:t>
            </a:r>
          </a:p>
          <a:p>
            <a:pPr lvl="1"/>
            <a:r>
              <a:rPr/>
              <a:t>An wen wird kommuniziert?</a:t>
            </a:r>
          </a:p>
          <a:p>
            <a:pPr lvl="1"/>
            <a:r>
              <a:rPr/>
              <a:t>Was soll der Empfänger wissen oder tun?</a:t>
            </a:r>
          </a:p>
          <a:p>
            <a:pPr lvl="1"/>
            <a:r>
              <a:rPr/>
              <a:t>Welche Daten sind vorhanden, um den Case zu untermauern?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Welche ist das passendste Visualierung?</a:t>
            </a:r>
          </a:p>
          <a:p>
            <a:pPr lvl="1"/>
            <a:r>
              <a:rPr/>
              <a:t>Ein oder zwei Zahlen, die im Fokus stehen? =&gt; Text!</a:t>
            </a:r>
          </a:p>
          <a:p>
            <a:pPr lvl="1"/>
            <a:r>
              <a:rPr/>
              <a:t>Liniendiagramme für continuous data</a:t>
            </a:r>
          </a:p>
          <a:p>
            <a:pPr lvl="1"/>
            <a:r>
              <a:rPr/>
              <a:t>Säulendiagramme für kategoriale Daten, müssen bei 0 anfangen</a:t>
            </a:r>
          </a:p>
          <a:p>
            <a:pPr lvl="1"/>
            <a:r>
              <a:rPr/>
              <a:t>Die Beziehungen der Daten untereinander bestimmen die Visualisierung, sofern Sie mehr als eine Variable haben</a:t>
            </a:r>
          </a:p>
          <a:p>
            <a:pPr lvl="1"/>
            <a:r>
              <a:rPr/>
              <a:t>Vermeiden Sie Tortendiagramme, Donuts, 3D, zweite Y-Achsen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Entfernen Sie „Clutter”</a:t>
            </a:r>
          </a:p>
          <a:p>
            <a:pPr lvl="1" indent="-342900" marL="685800">
              <a:buAutoNum type="arabicPeriod"/>
            </a:pPr>
            <a:r>
              <a:rPr/>
              <a:t>Entfernen Sie alles, das keinen informativen Mehrwert hat (z.B. Farben für die Ästhetik)</a:t>
            </a:r>
          </a:p>
          <a:p>
            <a:pPr lvl="1" indent="-342900" marL="685800">
              <a:buAutoNum type="arabicPeriod"/>
            </a:pPr>
            <a:r>
              <a:rPr/>
              <a:t>Arbeiten Sie mit freiem Raum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Fokussieren Sie die Aufmerksamkeit, wo Sie hin soll</a:t>
            </a:r>
          </a:p>
          <a:p>
            <a:pPr lvl="1"/>
            <a:r>
              <a:rPr/>
              <a:t>Größe, Position und, ja, manchmal auch Farbe nutzen um zu signalisieren, was wichtig ist</a:t>
            </a:r>
          </a:p>
          <a:p>
            <a:pPr lvl="1"/>
            <a:r>
              <a:rPr/>
              <a:t>Wohin gehen die Augen?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5 wichtige Schritte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Nutzen Sie Storytelling</a:t>
            </a:r>
          </a:p>
          <a:p>
            <a:pPr lvl="1"/>
            <a:r>
              <a:rPr/>
              <a:t>Niemand will einfach nur Auflistungen von Zahlen und Diagrammen sehen.</a:t>
            </a:r>
          </a:p>
          <a:p>
            <a:pPr lvl="1"/>
            <a:r>
              <a:rPr/>
              <a:t>Schreiben Sie einen Plot. Anfang, eventuell sogar einen Twist, und ein Ende mit Call to Action (in der Wissenschaft reicht eine Diskussion ☺)</a:t>
            </a:r>
          </a:p>
          <a:p>
            <a:pPr lvl="1"/>
            <a:r>
              <a:rPr/>
              <a:t>Bitte arbeiten Sie nicht einfach nur mechanisch alles ab, was Sie können.</a:t>
            </a:r>
          </a:p>
        </p:txBody>
      </p:sp>
      <p:pic>
        <p:nvPicPr>
          <p:cNvPr descr="images/storytell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80100" y="1193800"/>
            <a:ext cx="156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Redundant Coding</a:t>
            </a:r>
          </a:p>
        </p:txBody>
      </p:sp>
      <p:pic>
        <p:nvPicPr>
          <p:cNvPr descr="Statistik_Seminar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sieht die Hausarbeit aus?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Sie</a:t>
            </a:r>
            <a:r>
              <a:rPr/>
              <a:t> suchen sich einen Datensatz aus und </a:t>
            </a:r>
            <a:r>
              <a:rPr b="1"/>
              <a:t>holen</a:t>
            </a:r>
            <a:r>
              <a:rPr/>
              <a:t> sich das </a:t>
            </a:r>
            <a:r>
              <a:rPr b="1"/>
              <a:t>Ok</a:t>
            </a:r>
          </a:p>
          <a:p>
            <a:pPr lvl="0"/>
            <a:r>
              <a:rPr b="1"/>
              <a:t>Sie</a:t>
            </a:r>
            <a:r>
              <a:rPr/>
              <a:t> definieren Hypothesen zu diesem Datensatz und sprechen diese mit mir ab</a:t>
            </a:r>
          </a:p>
          <a:p>
            <a:pPr lvl="0"/>
            <a:r>
              <a:rPr/>
              <a:t>Hausarbeit in einem speziellen </a:t>
            </a:r>
            <a:r>
              <a:rPr b="1"/>
              <a:t>Dateiformat</a:t>
            </a:r>
            <a:r>
              <a:rPr/>
              <a:t>, das im Kurs vermittelt wird</a:t>
            </a:r>
          </a:p>
          <a:p>
            <a:pPr lvl="0"/>
            <a:r>
              <a:rPr/>
              <a:t>Hausarbeit wird </a:t>
            </a:r>
            <a:r>
              <a:rPr b="1"/>
              <a:t>während des Semesters</a:t>
            </a:r>
            <a:r>
              <a:rPr/>
              <a:t> vorbereitet</a:t>
            </a:r>
          </a:p>
          <a:p>
            <a:pPr lvl="0"/>
            <a:r>
              <a:rPr/>
              <a:t>Möglichkeit der </a:t>
            </a:r>
            <a:r>
              <a:rPr b="1"/>
              <a:t>Probeabgabe</a:t>
            </a:r>
          </a:p>
          <a:p>
            <a:pPr lvl="0"/>
            <a:r>
              <a:rPr b="1"/>
              <a:t>Bewertungskriterien</a:t>
            </a:r>
            <a:r>
              <a:rPr/>
              <a:t> sind online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Weißer Space ist gut… aber nicht zu viel!</a:t>
            </a:r>
          </a:p>
        </p:txBody>
      </p:sp>
      <p:pic>
        <p:nvPicPr>
          <p:cNvPr descr="Statistik_Seminar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tatistik_Seminar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879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Highlighting</a:t>
            </a:r>
          </a:p>
        </p:txBody>
      </p:sp>
      <p:pic>
        <p:nvPicPr>
          <p:cNvPr descr="Statistik_Seminar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Wie identifiziert man das richtige Diagramm?</a:t>
            </a:r>
          </a:p>
        </p:txBody>
      </p:sp>
      <p:pic>
        <p:nvPicPr>
          <p:cNvPr descr="images/overvie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19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Scatter Plot / Streudiagramm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Beziehung zwischen zwei kontinuierlichen Variablen</a:t>
            </a:r>
          </a:p>
          <a:p>
            <a:pPr lvl="0"/>
            <a:r>
              <a:rPr/>
              <a:t>Jeder Punkt = eine Beobachtung</a:t>
            </a:r>
          </a:p>
          <a:p>
            <a:pPr lvl="0"/>
            <a:r>
              <a:rPr/>
              <a:t>Erkennt Muster, Cluster, Ausreißer und Korrelationen</a:t>
            </a:r>
          </a:p>
          <a:p>
            <a:pPr lvl="0"/>
            <a:r>
              <a:rPr/>
              <a:t>Benötigt numerische X/Y-Achsen</a:t>
            </a:r>
          </a:p>
          <a:p>
            <a:pPr lvl="0"/>
            <a:r>
              <a:rPr/>
              <a:t>Dritte Dimension durch Punktgröße/Farbe möglich</a:t>
            </a:r>
          </a:p>
        </p:txBody>
      </p:sp>
      <p:pic>
        <p:nvPicPr>
          <p:cNvPr descr="Statistik_Seminar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Korrelationsmatrix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Korrelationsstärke zwischen Variablen</a:t>
            </a:r>
          </a:p>
          <a:p>
            <a:pPr lvl="0"/>
            <a:r>
              <a:rPr/>
              <a:t>Farbe/Größe visualisiert Richtung und Stärke</a:t>
            </a:r>
          </a:p>
          <a:p>
            <a:pPr lvl="0"/>
            <a:r>
              <a:rPr/>
              <a:t>Unterscheidet klar positive/negative Korrelationen</a:t>
            </a:r>
          </a:p>
          <a:p>
            <a:pPr lvl="0"/>
            <a:r>
              <a:rPr/>
              <a:t>Identifiziert Muster und redundante Variablen</a:t>
            </a:r>
          </a:p>
          <a:p>
            <a:pPr lvl="0"/>
            <a:r>
              <a:rPr/>
              <a:t>Essentiell für explorative Datenanalyse</a:t>
            </a:r>
          </a:p>
        </p:txBody>
      </p:sp>
      <p:pic>
        <p:nvPicPr>
          <p:cNvPr descr="Statistik_Seminar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Venn-Diagramm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Zeigt gemeinsame und einzigartige Elemente</a:t>
            </a:r>
          </a:p>
          <a:p>
            <a:pPr lvl="0"/>
            <a:r>
              <a:rPr/>
              <a:t>Überschneidungen visualisieren Gemeinsamkeiten</a:t>
            </a:r>
          </a:p>
          <a:p>
            <a:pPr lvl="0"/>
            <a:r>
              <a:rPr/>
              <a:t>Ideal für Vergleich von Kategorien/Merkmalen</a:t>
            </a:r>
          </a:p>
          <a:p>
            <a:pPr lvl="0"/>
            <a:r>
              <a:rPr/>
              <a:t>Funktioniert am besten mit 2-3 Gruppen</a:t>
            </a:r>
          </a:p>
          <a:p>
            <a:pPr lvl="0"/>
            <a:r>
              <a:rPr/>
              <a:t>Wird mit mehr als 5 Gruppen unübersichtlich</a:t>
            </a:r>
          </a:p>
        </p:txBody>
      </p:sp>
      <p:pic>
        <p:nvPicPr>
          <p:cNvPr descr="images/relationship_venn_4_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371600"/>
            <a:ext cx="4038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UpSet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Alternative für komplexe Überschneidungen</a:t>
            </a:r>
          </a:p>
          <a:p>
            <a:pPr lvl="0"/>
            <a:r>
              <a:rPr/>
              <a:t>Skalierbarer als klassische Venn-Diagramme</a:t>
            </a:r>
          </a:p>
          <a:p>
            <a:pPr lvl="0"/>
            <a:r>
              <a:rPr/>
              <a:t>Balken visualisieren Überschneidungsgrößen</a:t>
            </a:r>
          </a:p>
          <a:p>
            <a:pPr lvl="0"/>
            <a:r>
              <a:rPr/>
              <a:t>Punkte zeigen beteiligte Mengen</a:t>
            </a:r>
          </a:p>
          <a:p>
            <a:pPr lvl="0"/>
            <a:r>
              <a:rPr/>
              <a:t>Ideal für 4+ Gruppen/komplexe Beziehungen</a:t>
            </a:r>
          </a:p>
        </p:txBody>
      </p:sp>
      <p:pic>
        <p:nvPicPr>
          <p:cNvPr descr="images/up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638300"/>
            <a:ext cx="4038600" cy="248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Sankey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Visualisiert Flüsse zwischen Kategorien</a:t>
            </a:r>
          </a:p>
          <a:p>
            <a:pPr lvl="0"/>
            <a:r>
              <a:rPr/>
              <a:t>Pfeilbreite zeigt Volumen/Wert</a:t>
            </a:r>
          </a:p>
          <a:p>
            <a:pPr lvl="0"/>
            <a:r>
              <a:rPr/>
              <a:t>Ideal für Verteilungen und Prozesse</a:t>
            </a:r>
          </a:p>
          <a:p>
            <a:pPr lvl="0"/>
            <a:r>
              <a:rPr/>
              <a:t>Zeigt Herkunft und Ziel von Ressourcen</a:t>
            </a:r>
          </a:p>
          <a:p>
            <a:pPr lvl="0"/>
            <a:r>
              <a:rPr/>
              <a:t>Verdeutlicht Proportionen über mehrere Stufen</a:t>
            </a:r>
          </a:p>
        </p:txBody>
      </p:sp>
      <p:pic>
        <p:nvPicPr>
          <p:cNvPr descr="Statistik_Seminar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Horizontal Bar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über Kategorien hinweg</a:t>
            </a:r>
          </a:p>
          <a:p>
            <a:pPr lvl="0"/>
            <a:r>
              <a:rPr/>
              <a:t>Horizontale Anordnung für bessere Lesbarkeit</a:t>
            </a:r>
          </a:p>
          <a:p>
            <a:pPr lvl="0"/>
            <a:r>
              <a:rPr/>
              <a:t>Ideal für lange Namen oder viele Kategorien</a:t>
            </a:r>
          </a:p>
          <a:p>
            <a:pPr lvl="0"/>
            <a:r>
              <a:rPr/>
              <a:t>Perfekt für Rankings und Wertvergleiche</a:t>
            </a:r>
          </a:p>
          <a:p>
            <a:pPr lvl="0"/>
            <a:r>
              <a:rPr/>
              <a:t>Einfach und übersichtlich</a:t>
            </a:r>
          </a:p>
        </p:txBody>
      </p:sp>
      <p:pic>
        <p:nvPicPr>
          <p:cNvPr descr="Statistik_Seminar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Column 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Vergleicht Werte mit vertikalen Balken</a:t>
            </a:r>
          </a:p>
          <a:p>
            <a:pPr lvl="0"/>
            <a:r>
              <a:rPr/>
              <a:t>Ideal für Ranking und Leistungsvergleiche</a:t>
            </a:r>
          </a:p>
          <a:p>
            <a:pPr lvl="0"/>
            <a:r>
              <a:rPr/>
              <a:t>Funktioniert gut mit wenigen, klaren Kategorien</a:t>
            </a:r>
          </a:p>
          <a:p>
            <a:pPr lvl="0"/>
            <a:r>
              <a:rPr/>
              <a:t>Kurze, lesbare Beschriftungen bevorzugen</a:t>
            </a:r>
          </a:p>
          <a:p>
            <a:pPr lvl="0"/>
            <a:r>
              <a:rPr/>
              <a:t>Konsistente Nullbasislinie für faire Vergleiche</a:t>
            </a:r>
          </a:p>
        </p:txBody>
      </p:sp>
      <p:pic>
        <p:nvPicPr>
          <p:cNvPr descr="Statistik_Seminar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für die Angewandte Forschung</dc:title>
  <dc:creator>Dr. Tom Alby</dc:creator>
  <cp:keywords/>
  <dcterms:created xsi:type="dcterms:W3CDTF">2025-05-22T18:56:44Z</dcterms:created>
  <dcterms:modified xsi:type="dcterms:W3CDTF">2025-05-22T18:56:44Z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